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490" r:id="rId5"/>
    <p:sldId id="533" r:id="rId6"/>
    <p:sldId id="437" r:id="rId7"/>
    <p:sldId id="434" r:id="rId8"/>
    <p:sldId id="511" r:id="rId9"/>
    <p:sldId id="535" r:id="rId10"/>
    <p:sldId id="510" r:id="rId11"/>
    <p:sldId id="492" r:id="rId12"/>
    <p:sldId id="536" r:id="rId13"/>
    <p:sldId id="435" r:id="rId14"/>
    <p:sldId id="537" r:id="rId15"/>
    <p:sldId id="436" r:id="rId16"/>
    <p:sldId id="439" r:id="rId17"/>
    <p:sldId id="388" r:id="rId18"/>
    <p:sldId id="539" r:id="rId19"/>
    <p:sldId id="442" r:id="rId20"/>
    <p:sldId id="540" r:id="rId21"/>
    <p:sldId id="445" r:id="rId22"/>
    <p:sldId id="542" r:id="rId23"/>
    <p:sldId id="447" r:id="rId24"/>
    <p:sldId id="514" r:id="rId25"/>
    <p:sldId id="570" r:id="rId26"/>
    <p:sldId id="515" r:id="rId27"/>
    <p:sldId id="544" r:id="rId28"/>
    <p:sldId id="545" r:id="rId29"/>
    <p:sldId id="449" r:id="rId30"/>
    <p:sldId id="513" r:id="rId31"/>
    <p:sldId id="451" r:id="rId32"/>
    <p:sldId id="546" r:id="rId33"/>
    <p:sldId id="547" r:id="rId34"/>
    <p:sldId id="517" r:id="rId35"/>
    <p:sldId id="459" r:id="rId36"/>
    <p:sldId id="548" r:id="rId37"/>
    <p:sldId id="521" r:id="rId38"/>
    <p:sldId id="549" r:id="rId39"/>
    <p:sldId id="465" r:id="rId40"/>
    <p:sldId id="552" r:id="rId41"/>
    <p:sldId id="553" r:id="rId42"/>
    <p:sldId id="550" r:id="rId43"/>
    <p:sldId id="551" r:id="rId44"/>
    <p:sldId id="460" r:id="rId45"/>
    <p:sldId id="502" r:id="rId46"/>
    <p:sldId id="461" r:id="rId47"/>
    <p:sldId id="504" r:id="rId48"/>
    <p:sldId id="464" r:id="rId49"/>
    <p:sldId id="467" r:id="rId50"/>
    <p:sldId id="468" r:id="rId51"/>
    <p:sldId id="555" r:id="rId52"/>
    <p:sldId id="557" r:id="rId53"/>
    <p:sldId id="470" r:id="rId54"/>
    <p:sldId id="558" r:id="rId55"/>
    <p:sldId id="469" r:id="rId56"/>
    <p:sldId id="525" r:id="rId57"/>
    <p:sldId id="473" r:id="rId58"/>
    <p:sldId id="506" r:id="rId59"/>
    <p:sldId id="474" r:id="rId60"/>
    <p:sldId id="559" r:id="rId61"/>
    <p:sldId id="507" r:id="rId62"/>
    <p:sldId id="475" r:id="rId63"/>
    <p:sldId id="560" r:id="rId64"/>
    <p:sldId id="561" r:id="rId65"/>
    <p:sldId id="477" r:id="rId66"/>
    <p:sldId id="562" r:id="rId67"/>
    <p:sldId id="563" r:id="rId68"/>
    <p:sldId id="479" r:id="rId69"/>
    <p:sldId id="480" r:id="rId70"/>
    <p:sldId id="482" r:id="rId71"/>
    <p:sldId id="530" r:id="rId72"/>
    <p:sldId id="481" r:id="rId73"/>
    <p:sldId id="564" r:id="rId74"/>
    <p:sldId id="528" r:id="rId75"/>
    <p:sldId id="565" r:id="rId76"/>
    <p:sldId id="483" r:id="rId77"/>
    <p:sldId id="484" r:id="rId78"/>
    <p:sldId id="532" r:id="rId79"/>
    <p:sldId id="486" r:id="rId80"/>
    <p:sldId id="567" r:id="rId81"/>
    <p:sldId id="568" r:id="rId82"/>
    <p:sldId id="519"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5F7"/>
    <a:srgbClr val="FCFDFE"/>
    <a:srgbClr val="FF0066"/>
    <a:srgbClr val="E60000"/>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7" d="100"/>
          <a:sy n="87" d="100"/>
        </p:scale>
        <p:origin x="120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3.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29072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27843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546743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10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428168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84894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052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384174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321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7450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147107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EE93BCD4-250F-4827-92EF-44CE13BF93C2}" type="datetimeFigureOut">
              <a:rPr lang="zh-TW" altLang="en-US" smtClean="0"/>
              <a:pPr/>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F37CE84-FED3-4974-B4D2-01AE07E12272}" type="slidenum">
              <a:rPr lang="zh-TW" altLang="en-US" smtClean="0"/>
              <a:pPr/>
              <a:t>‹#›</a:t>
            </a:fld>
            <a:endParaRPr lang="zh-TW" altLang="en-US"/>
          </a:p>
        </p:txBody>
      </p:sp>
    </p:spTree>
    <p:extLst>
      <p:ext uri="{BB962C8B-B14F-4D97-AF65-F5344CB8AC3E}">
        <p14:creationId xmlns:p14="http://schemas.microsoft.com/office/powerpoint/2010/main" val="28072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3BCD4-250F-4827-92EF-44CE13BF93C2}" type="datetimeFigureOut">
              <a:rPr lang="zh-TW" altLang="en-US" smtClean="0"/>
              <a:pPr/>
              <a:t>2019/3/26</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CE84-FED3-4974-B4D2-01AE07E12272}" type="slidenum">
              <a:rPr lang="zh-TW" altLang="en-US" smtClean="0"/>
              <a:pPr/>
              <a:t>‹#›</a:t>
            </a:fld>
            <a:endParaRPr lang="zh-TW" altLang="en-US"/>
          </a:p>
        </p:txBody>
      </p:sp>
      <p:pic>
        <p:nvPicPr>
          <p:cNvPr id="7" name="圖片 6">
            <a:extLst>
              <a:ext uri="{FF2B5EF4-FFF2-40B4-BE49-F238E27FC236}">
                <a16:creationId xmlns:a16="http://schemas.microsoft.com/office/drawing/2014/main" id="{7439ADED-C9A4-484D-A8BB-0B52B948CEE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5178" y="6280005"/>
            <a:ext cx="957373" cy="395437"/>
          </a:xfrm>
          <a:prstGeom prst="rect">
            <a:avLst/>
          </a:prstGeom>
        </p:spPr>
      </p:pic>
      <p:sp>
        <p:nvSpPr>
          <p:cNvPr id="8" name="矩形 7">
            <a:extLst>
              <a:ext uri="{FF2B5EF4-FFF2-40B4-BE49-F238E27FC236}">
                <a16:creationId xmlns:a16="http://schemas.microsoft.com/office/drawing/2014/main" id="{3CC3E7B6-948B-4F0C-8BEB-6F291A7A905E}"/>
              </a:ext>
            </a:extLst>
          </p:cNvPr>
          <p:cNvSpPr/>
          <p:nvPr userDrawn="1"/>
        </p:nvSpPr>
        <p:spPr>
          <a:xfrm>
            <a:off x="1406992" y="6308725"/>
            <a:ext cx="6408712" cy="438582"/>
          </a:xfrm>
          <a:prstGeom prst="rect">
            <a:avLst/>
          </a:prstGeom>
        </p:spPr>
        <p:txBody>
          <a:bodyPr wrap="square">
            <a:spAutoFit/>
          </a:bodyPr>
          <a:lstStyle/>
          <a:p>
            <a:pPr>
              <a:lnSpc>
                <a:spcPts val="900"/>
              </a:lnSpc>
            </a:pPr>
            <a:r>
              <a:rPr lang="en-US" altLang="zh-TW" sz="850" baseline="0" dirty="0">
                <a:solidFill>
                  <a:schemeClr val="tx1">
                    <a:lumMod val="50000"/>
                    <a:lumOff val="50000"/>
                  </a:schemeClr>
                </a:solidFill>
                <a:latin typeface="Calibri" panose="020F0502020204030204" pitchFamily="34" charset="0"/>
                <a:cs typeface="Calibri" panose="020F0502020204030204" pitchFamily="34" charset="0"/>
              </a:rPr>
              <a:t>__________________________________________________________________________________________________________________</a:t>
            </a:r>
          </a:p>
          <a:p>
            <a:pPr>
              <a:lnSpc>
                <a:spcPts val="900"/>
              </a:lnSpc>
            </a:pPr>
            <a:r>
              <a:rPr lang="en-US" altLang="zh-TW" sz="850" baseline="0" dirty="0">
                <a:solidFill>
                  <a:schemeClr val="tx1">
                    <a:lumMod val="75000"/>
                    <a:lumOff val="25000"/>
                  </a:schemeClr>
                </a:solidFill>
                <a:latin typeface="Calibri" panose="020F0502020204030204" pitchFamily="34" charset="0"/>
                <a:cs typeface="Calibri" panose="020F0502020204030204" pitchFamily="34" charset="0"/>
              </a:rPr>
              <a:t>National Geographic Learning, a Cengage Company. © 2019 Cengage Learning, Inc. ALL RIGHTS RESERVED. This presentation tool is for teaching purpose only. May not be scanned, copied or duplicated, or posted to a publicly accessible website, in whole or in part.</a:t>
            </a:r>
            <a:endParaRPr lang="zh-TW" altLang="en-US" sz="850" baseline="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Life_2e_BrE_Inter_SB_U04_Grammar%20Summary.pptx" TargetMode="External"/><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3"/><Relationship Id="rId1" Type="http://schemas.openxmlformats.org/officeDocument/2006/relationships/audio" Target="NULL" TargetMode="Externa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3"/><Relationship Id="rId1" Type="http://schemas.openxmlformats.org/officeDocument/2006/relationships/audio" Target="NULL" TargetMode="Externa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Life_2e_BrE_Inter_SB_U04_Grammar%20Summary.pptx" TargetMode="External"/><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4.mp3"/><Relationship Id="rId1" Type="http://schemas.openxmlformats.org/officeDocument/2006/relationships/audio" Target="NUL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4.mp3"/><Relationship Id="rId1" Type="http://schemas.openxmlformats.org/officeDocument/2006/relationships/audio" Target="NULL" TargetMode="Externa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4.mp3"/><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6.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3"/><Relationship Id="rId1" Type="http://schemas.openxmlformats.org/officeDocument/2006/relationships/audio" Target="NULL" TargetMode="Externa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3"/><Relationship Id="rId1" Type="http://schemas.openxmlformats.org/officeDocument/2006/relationships/audio" Target="NULL" TargetMode="Externa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Inter_SB_U04_Video/Video%204.1.mp4" TargetMode="Externa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Inter_SB_U04_Video/Video%204.1.mp4"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Inter_SB_U04_Video/Video%204.1.mp4"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Inter_SB_U04_Video/Video%204.1.mp4"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Inter_SB_U04_Video/Video%204.2.mp4" TargetMode="Externa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Inter_SB_U04_Video/Video%204.2.mp4"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rrowheads="1"/>
          </p:cNvPicPr>
          <p:nvPr/>
        </p:nvPicPr>
        <p:blipFill rotWithShape="1">
          <a:blip r:embed="rId2" cstate="print"/>
          <a:srcRect t="7403"/>
          <a:stretch/>
        </p:blipFill>
        <p:spPr bwMode="auto">
          <a:xfrm>
            <a:off x="0" y="0"/>
            <a:ext cx="9144000" cy="5851882"/>
          </a:xfrm>
          <a:prstGeom prst="rect">
            <a:avLst/>
          </a:prstGeom>
          <a:noFill/>
          <a:ln w="9525">
            <a:noFill/>
            <a:miter lim="800000"/>
            <a:headEnd/>
            <a:tailEnd/>
          </a:ln>
        </p:spPr>
      </p:pic>
      <p:sp>
        <p:nvSpPr>
          <p:cNvPr id="7" name="Date Placeholder 1">
            <a:extLst>
              <a:ext uri="{FF2B5EF4-FFF2-40B4-BE49-F238E27FC236}">
                <a16:creationId xmlns:a16="http://schemas.microsoft.com/office/drawing/2014/main" id="{9F354533-02F3-4228-B8B9-A8929DFA956B}"/>
              </a:ext>
            </a:extLst>
          </p:cNvPr>
          <p:cNvSpPr>
            <a:spLocks noGrp="1"/>
          </p:cNvSpPr>
          <p:nvPr>
            <p:ph type="dt" sz="half" idx="10"/>
          </p:nvPr>
        </p:nvSpPr>
        <p:spPr>
          <a:xfrm>
            <a:off x="628650" y="6356351"/>
            <a:ext cx="2057400" cy="365125"/>
          </a:xfrm>
        </p:spPr>
        <p:txBody>
          <a:bodyPr/>
          <a:lstStyle/>
          <a:p>
            <a:fld id="{C764DE79-268F-4C1A-8933-263129D2AF90}" type="datetimeFigureOut">
              <a:rPr lang="en-US" dirty="0"/>
              <a:pPr/>
              <a:t>3/26/2019</a:t>
            </a:fld>
            <a:endParaRPr lang="en-US"/>
          </a:p>
        </p:txBody>
      </p:sp>
      <p:sp>
        <p:nvSpPr>
          <p:cNvPr id="8" name="Footer Placeholder 2">
            <a:extLst>
              <a:ext uri="{FF2B5EF4-FFF2-40B4-BE49-F238E27FC236}">
                <a16:creationId xmlns:a16="http://schemas.microsoft.com/office/drawing/2014/main" id="{0310A368-E472-4ACF-811C-5A8F0104C65E}"/>
              </a:ext>
            </a:extLst>
          </p:cNvPr>
          <p:cNvSpPr>
            <a:spLocks noGrp="1"/>
          </p:cNvSpPr>
          <p:nvPr>
            <p:ph type="ftr" sz="quarter" idx="11"/>
          </p:nvPr>
        </p:nvSpPr>
        <p:spPr>
          <a:xfrm>
            <a:off x="3028950" y="6356351"/>
            <a:ext cx="3086100" cy="365125"/>
          </a:xfrm>
        </p:spPr>
        <p:txBody>
          <a:bodyPr/>
          <a:lstStyle/>
          <a:p>
            <a:endParaRPr lang="en-US"/>
          </a:p>
        </p:txBody>
      </p:sp>
      <p:sp>
        <p:nvSpPr>
          <p:cNvPr id="10" name="Slide Number Placeholder 3">
            <a:extLst>
              <a:ext uri="{FF2B5EF4-FFF2-40B4-BE49-F238E27FC236}">
                <a16:creationId xmlns:a16="http://schemas.microsoft.com/office/drawing/2014/main" id="{62F69512-952C-482E-898E-CE860563FDE4}"/>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pPr/>
              <a:t>1</a:t>
            </a:fld>
            <a:endParaRPr lang="en-US"/>
          </a:p>
        </p:txBody>
      </p:sp>
      <p:sp>
        <p:nvSpPr>
          <p:cNvPr id="11" name="Rectangle 4">
            <a:extLst>
              <a:ext uri="{FF2B5EF4-FFF2-40B4-BE49-F238E27FC236}">
                <a16:creationId xmlns:a16="http://schemas.microsoft.com/office/drawing/2014/main" id="{EB9D53EE-33F5-4DFD-BCA2-77FD792FBCA2}"/>
              </a:ext>
            </a:extLst>
          </p:cNvPr>
          <p:cNvSpPr/>
          <p:nvPr/>
        </p:nvSpPr>
        <p:spPr>
          <a:xfrm>
            <a:off x="0" y="5779787"/>
            <a:ext cx="9144000" cy="1082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TextBox 5">
            <a:extLst>
              <a:ext uri="{FF2B5EF4-FFF2-40B4-BE49-F238E27FC236}">
                <a16:creationId xmlns:a16="http://schemas.microsoft.com/office/drawing/2014/main" id="{063206A9-FD6C-4BCB-8958-BD6FE460E36C}"/>
              </a:ext>
            </a:extLst>
          </p:cNvPr>
          <p:cNvSpPr txBox="1"/>
          <p:nvPr/>
        </p:nvSpPr>
        <p:spPr>
          <a:xfrm>
            <a:off x="0" y="6564388"/>
            <a:ext cx="9144000" cy="215444"/>
          </a:xfrm>
          <a:prstGeom prst="rect">
            <a:avLst/>
          </a:prstGeom>
          <a:noFill/>
        </p:spPr>
        <p:txBody>
          <a:bodyPr wrap="square" rtlCol="0">
            <a:spAutoFit/>
          </a:bodyPr>
          <a:lstStyle/>
          <a:p>
            <a:pPr algn="ctr"/>
            <a:r>
              <a:rPr lang="en-US" sz="800" b="0" i="0" spc="300" baseline="0" dirty="0">
                <a:solidFill>
                  <a:schemeClr val="bg1">
                    <a:lumMod val="50000"/>
                  </a:schemeClr>
                </a:solidFill>
                <a:latin typeface="Arial" charset="0"/>
                <a:ea typeface="Arial" charset="0"/>
                <a:cs typeface="Arial" charset="0"/>
              </a:rPr>
              <a:t>A PART OF CENGAGE</a:t>
            </a:r>
          </a:p>
        </p:txBody>
      </p:sp>
      <p:sp>
        <p:nvSpPr>
          <p:cNvPr id="13" name="TextBox 9">
            <a:extLst>
              <a:ext uri="{FF2B5EF4-FFF2-40B4-BE49-F238E27FC236}">
                <a16:creationId xmlns:a16="http://schemas.microsoft.com/office/drawing/2014/main" id="{0AE35AFB-EF19-4019-83E8-2B29521A9A5C}"/>
              </a:ext>
            </a:extLst>
          </p:cNvPr>
          <p:cNvSpPr txBox="1"/>
          <p:nvPr/>
        </p:nvSpPr>
        <p:spPr>
          <a:xfrm>
            <a:off x="0" y="5864772"/>
            <a:ext cx="9144000" cy="400110"/>
          </a:xfrm>
          <a:prstGeom prst="rect">
            <a:avLst/>
          </a:prstGeom>
          <a:noFill/>
        </p:spPr>
        <p:txBody>
          <a:bodyPr wrap="square" rtlCol="0">
            <a:spAutoFit/>
          </a:bodyPr>
          <a:lstStyle/>
          <a:p>
            <a:pPr algn="ctr"/>
            <a:r>
              <a:rPr lang="en-US" sz="2000" b="0" i="0" baseline="0" dirty="0">
                <a:solidFill>
                  <a:srgbClr val="FFE100"/>
                </a:solidFill>
                <a:latin typeface="Arial" charset="0"/>
                <a:ea typeface="Arial" charset="0"/>
                <a:cs typeface="Arial" charset="0"/>
              </a:rPr>
              <a:t>Bringing the world to the classroom and the classroom to life</a:t>
            </a:r>
          </a:p>
        </p:txBody>
      </p:sp>
      <p:sp>
        <p:nvSpPr>
          <p:cNvPr id="14" name="TextBox 10">
            <a:extLst>
              <a:ext uri="{FF2B5EF4-FFF2-40B4-BE49-F238E27FC236}">
                <a16:creationId xmlns:a16="http://schemas.microsoft.com/office/drawing/2014/main" id="{21216ABD-7520-43F2-94A3-FAC6F5575F3D}"/>
              </a:ext>
            </a:extLst>
          </p:cNvPr>
          <p:cNvSpPr txBox="1"/>
          <p:nvPr/>
        </p:nvSpPr>
        <p:spPr>
          <a:xfrm>
            <a:off x="0" y="6281447"/>
            <a:ext cx="9144000" cy="276999"/>
          </a:xfrm>
          <a:prstGeom prst="rect">
            <a:avLst/>
          </a:prstGeom>
          <a:noFill/>
        </p:spPr>
        <p:txBody>
          <a:bodyPr wrap="square" rtlCol="0">
            <a:spAutoFit/>
          </a:bodyPr>
          <a:lstStyle/>
          <a:p>
            <a:pPr algn="ctr"/>
            <a:r>
              <a:rPr lang="en-US" sz="1200" b="0" i="0" spc="150" baseline="0" dirty="0">
                <a:solidFill>
                  <a:schemeClr val="bg1"/>
                </a:solidFill>
                <a:latin typeface="Arial" charset="0"/>
                <a:ea typeface="Arial" charset="0"/>
                <a:cs typeface="Arial" charset="0"/>
              </a:rPr>
              <a:t>NGL.CENGAGE.COM/ELT</a:t>
            </a:r>
          </a:p>
        </p:txBody>
      </p:sp>
      <p:pic>
        <p:nvPicPr>
          <p:cNvPr id="16" name="Picture 4">
            <a:extLst>
              <a:ext uri="{FF2B5EF4-FFF2-40B4-BE49-F238E27FC236}">
                <a16:creationId xmlns:a16="http://schemas.microsoft.com/office/drawing/2014/main" id="{40B60159-6A21-4094-ADEB-B2E38CB24E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800" y="262339"/>
            <a:ext cx="2181486" cy="901049"/>
          </a:xfrm>
          <a:prstGeom prst="rect">
            <a:avLst/>
          </a:prstGeom>
        </p:spPr>
      </p:pic>
    </p:spTree>
    <p:extLst>
      <p:ext uri="{BB962C8B-B14F-4D97-AF65-F5344CB8AC3E}">
        <p14:creationId xmlns:p14="http://schemas.microsoft.com/office/powerpoint/2010/main" val="88518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ADB27B19-A8B9-473D-A7C6-F480DF77FDBA}"/>
              </a:ext>
            </a:extLst>
          </p:cNvPr>
          <p:cNvSpPr/>
          <p:nvPr/>
        </p:nvSpPr>
        <p:spPr>
          <a:xfrm>
            <a:off x="287329" y="1060541"/>
            <a:ext cx="8542305" cy="4601260"/>
          </a:xfrm>
          <a:prstGeom prst="rect">
            <a:avLst/>
          </a:prstGeom>
        </p:spPr>
        <p:txBody>
          <a:bodyPr wrap="square">
            <a:spAutoFit/>
          </a:bodyPr>
          <a:lstStyle/>
          <a:p>
            <a:pPr>
              <a:spcBef>
                <a:spcPts val="300"/>
              </a:spcBef>
            </a:pPr>
            <a:r>
              <a:rPr lang="en-US" altLang="zh-TW" dirty="0">
                <a:solidFill>
                  <a:srgbClr val="000000"/>
                </a:solidFill>
                <a:latin typeface="Calibri" panose="020F0502020204030204" pitchFamily="34" charset="0"/>
              </a:rPr>
              <a:t>How likely is it that you’ll lose your job to a robot? According to Toby Walsh, a professor in Artificial Intelligence, it’s hard to think of a job that a computer won’t be able to do. It’s true that there are already some factories where all the work is done by robots, and there will certainly be more in the future. But what about teachers, engineers and electricians? A team at Oxford University studied 350 different professions and suggested that 35 per cent of UK jobs might go to robots in the next twenty years. In particular, work that is repetitive or involves handling small objects will be at risk of automation. On the other hand, jobs that involve helping other people or having original ideas will probably always need people. So journalists, nurses, engineers and teachers won’t be at risk, but office workers and telephone salespeople may not be so lucky. The Oxford study gives the probability for each of the 350 jobs. Electricians (65 per cent) are more at risk than taxi drivers (57 per cent). One global taxi company says driverless taxis will be on every street corner eventually. However, a spokesperson for London taxi drivers isn’t convinced. ‘It won’t happen. Driverless cars will never be able to work on roads at the same time as normal vehicles.’</a:t>
            </a:r>
          </a:p>
          <a:p>
            <a:pPr>
              <a:spcBef>
                <a:spcPts val="300"/>
              </a:spcBef>
            </a:pPr>
            <a:r>
              <a:rPr lang="en-US" altLang="zh-TW" dirty="0">
                <a:solidFill>
                  <a:schemeClr val="accent2">
                    <a:lumMod val="75000"/>
                  </a:schemeClr>
                </a:solidFill>
                <a:latin typeface="Calibri" panose="020F0502020204030204" pitchFamily="34" charset="0"/>
              </a:rPr>
              <a:t>You can find out what the future of your profession will be by clicking </a:t>
            </a:r>
            <a:r>
              <a:rPr lang="en-US" altLang="zh-TW" i="1" u="sng" dirty="0">
                <a:solidFill>
                  <a:schemeClr val="accent2">
                    <a:lumMod val="75000"/>
                  </a:schemeClr>
                </a:solidFill>
                <a:latin typeface="Calibri" panose="020F0502020204030204" pitchFamily="34" charset="0"/>
              </a:rPr>
              <a:t>here</a:t>
            </a:r>
            <a:r>
              <a:rPr lang="en-US" altLang="zh-TW" dirty="0">
                <a:solidFill>
                  <a:schemeClr val="accent2">
                    <a:lumMod val="75000"/>
                  </a:schemeClr>
                </a:solidFill>
                <a:latin typeface="Calibri" panose="020F0502020204030204" pitchFamily="34" charset="0"/>
              </a:rPr>
              <a:t>.</a:t>
            </a:r>
            <a:endParaRPr lang="zh-TW" altLang="en-US" dirty="0">
              <a:solidFill>
                <a:schemeClr val="accent2">
                  <a:lumMod val="75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07B520EF-BD10-487F-9F2D-3912055238A4}"/>
              </a:ext>
            </a:extLst>
          </p:cNvPr>
          <p:cNvSpPr/>
          <p:nvPr/>
        </p:nvSpPr>
        <p:spPr>
          <a:xfrm>
            <a:off x="7332871" y="45325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28</a:t>
            </a:r>
            <a:endParaRPr lang="zh-TW" altLang="en-US" dirty="0">
              <a:solidFill>
                <a:schemeClr val="bg1">
                  <a:lumMod val="50000"/>
                </a:schemeClr>
              </a:solidFill>
              <a:latin typeface="Calibri" panose="020F0502020204030204" pitchFamily="34" charset="0"/>
            </a:endParaRPr>
          </a:p>
        </p:txBody>
      </p:sp>
      <p:pic>
        <p:nvPicPr>
          <p:cNvPr id="1026" name="Picture 2"/>
          <p:cNvPicPr>
            <a:picLocks noChangeAspect="1" noChangeArrowheads="1"/>
          </p:cNvPicPr>
          <p:nvPr/>
        </p:nvPicPr>
        <p:blipFill>
          <a:blip r:embed="rId4" cstate="print"/>
          <a:srcRect/>
          <a:stretch>
            <a:fillRect/>
          </a:stretch>
        </p:blipFill>
        <p:spPr bwMode="auto">
          <a:xfrm>
            <a:off x="297950" y="0"/>
            <a:ext cx="3502891" cy="101114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597151" y="5555696"/>
            <a:ext cx="4207015" cy="822244"/>
          </a:xfrm>
          <a:prstGeom prst="rect">
            <a:avLst/>
          </a:prstGeom>
          <a:noFill/>
          <a:ln w="9525">
            <a:noFill/>
            <a:miter lim="800000"/>
            <a:headEnd/>
            <a:tailEnd/>
          </a:ln>
        </p:spPr>
      </p:pic>
      <p:pic>
        <p:nvPicPr>
          <p:cNvPr id="2" name="life_2e_intermediate_sb_track_2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68941" y="366540"/>
            <a:ext cx="609600" cy="609600"/>
          </a:xfrm>
          <a:prstGeom prst="rect">
            <a:avLst/>
          </a:prstGeom>
        </p:spPr>
      </p:pic>
    </p:spTree>
    <p:extLst>
      <p:ext uri="{BB962C8B-B14F-4D97-AF65-F5344CB8AC3E}">
        <p14:creationId xmlns:p14="http://schemas.microsoft.com/office/powerpoint/2010/main" val="4270634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1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again and say:</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D1FB5A0E-9DC1-494A-8BF9-C5883AAD804E}"/>
              </a:ext>
            </a:extLst>
          </p:cNvPr>
          <p:cNvSpPr/>
          <p:nvPr/>
        </p:nvSpPr>
        <p:spPr>
          <a:xfrm>
            <a:off x="677536" y="853650"/>
            <a:ext cx="8116505"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which jobs are already done by robots</a:t>
            </a:r>
          </a:p>
          <a:p>
            <a:pPr marL="360000" indent="-360000">
              <a:spcBef>
                <a:spcPts val="300"/>
              </a:spcBef>
            </a:pPr>
            <a:r>
              <a:rPr lang="en-US" altLang="zh-TW" sz="2000" dirty="0">
                <a:latin typeface="Calibri" panose="020F0502020204030204" pitchFamily="34" charset="0"/>
              </a:rPr>
              <a:t>2 	what the Oxford University study looked at</a:t>
            </a:r>
          </a:p>
          <a:p>
            <a:pPr marL="360000" indent="-360000">
              <a:spcBef>
                <a:spcPts val="300"/>
              </a:spcBef>
            </a:pPr>
            <a:r>
              <a:rPr lang="en-US" altLang="zh-TW" sz="2000" dirty="0">
                <a:latin typeface="Calibri" panose="020F0502020204030204" pitchFamily="34" charset="0"/>
              </a:rPr>
              <a:t>3 	two types of work that are described</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B0E53A24-4A98-4A3F-9F5F-D49E231CBECC}"/>
              </a:ext>
            </a:extLst>
          </p:cNvPr>
          <p:cNvSpPr/>
          <p:nvPr/>
        </p:nvSpPr>
        <p:spPr>
          <a:xfrm>
            <a:off x="772507" y="2153778"/>
            <a:ext cx="7642028" cy="1631216"/>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jobs in factories</a:t>
            </a:r>
          </a:p>
          <a:p>
            <a:pPr marL="360363" indent="-360363">
              <a:spcBef>
                <a:spcPts val="600"/>
              </a:spcBef>
            </a:pPr>
            <a:r>
              <a:rPr lang="en-US" altLang="zh-TW" b="1" dirty="0">
                <a:solidFill>
                  <a:srgbClr val="FF0066"/>
                </a:solidFill>
                <a:latin typeface="Segoe Print" panose="02000600000000000000" pitchFamily="2" charset="0"/>
              </a:rPr>
              <a:t>2 	how likely 350 different professions are to lose their job to a robot</a:t>
            </a:r>
          </a:p>
          <a:p>
            <a:pPr marL="360363" indent="-360363">
              <a:spcBef>
                <a:spcPts val="600"/>
              </a:spcBef>
            </a:pPr>
            <a:r>
              <a:rPr lang="en-US" altLang="zh-TW" b="1" dirty="0">
                <a:solidFill>
                  <a:srgbClr val="FF0066"/>
                </a:solidFill>
                <a:latin typeface="Segoe Print" panose="02000600000000000000" pitchFamily="2" charset="0"/>
              </a:rPr>
              <a:t>3 	work that is routine or involves handling small objects; jobs that involve helping other people or having original ideas</a:t>
            </a: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91F616D3-5631-4CD1-9ECD-79398BB7862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Find predictions for the future in the article about these things. Do the predictions surprise you? Why? / Why not?</a:t>
            </a:r>
            <a:endParaRPr lang="zh-TW" altLang="en-US" sz="2000"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D1FB5A0E-9DC1-494A-8BF9-C5883AAD804E}"/>
              </a:ext>
            </a:extLst>
          </p:cNvPr>
          <p:cNvSpPr/>
          <p:nvPr/>
        </p:nvSpPr>
        <p:spPr>
          <a:xfrm>
            <a:off x="679848" y="1202971"/>
            <a:ext cx="8116505" cy="1438855"/>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factory work</a:t>
            </a:r>
          </a:p>
          <a:p>
            <a:pPr marL="360000" indent="-360000">
              <a:spcBef>
                <a:spcPts val="300"/>
              </a:spcBef>
            </a:pPr>
            <a:r>
              <a:rPr lang="en-US" altLang="zh-TW" sz="2000" dirty="0">
                <a:latin typeface="Calibri" panose="020F0502020204030204" pitchFamily="34" charset="0"/>
              </a:rPr>
              <a:t>2 	changes to UK employment</a:t>
            </a:r>
          </a:p>
          <a:p>
            <a:pPr marL="360000" indent="-360000">
              <a:spcBef>
                <a:spcPts val="300"/>
              </a:spcBef>
            </a:pPr>
            <a:r>
              <a:rPr lang="en-US" altLang="zh-TW" sz="2000" dirty="0">
                <a:latin typeface="Calibri" panose="020F0502020204030204" pitchFamily="34" charset="0"/>
              </a:rPr>
              <a:t>3 	engineers</a:t>
            </a:r>
          </a:p>
          <a:p>
            <a:pPr marL="360000" indent="-360000">
              <a:spcBef>
                <a:spcPts val="300"/>
              </a:spcBef>
            </a:pPr>
            <a:r>
              <a:rPr lang="en-US" altLang="zh-TW" sz="2000" dirty="0">
                <a:latin typeface="Calibri" panose="020F0502020204030204" pitchFamily="34" charset="0"/>
              </a:rPr>
              <a:t>4 	taxi drivers</a:t>
            </a:r>
            <a:endParaRPr lang="zh-TW" altLang="en-US" sz="2000" dirty="0">
              <a:latin typeface="Calibri" panose="020F0502020204030204" pitchFamily="34" charset="0"/>
            </a:endParaRPr>
          </a:p>
        </p:txBody>
      </p:sp>
      <p:sp>
        <p:nvSpPr>
          <p:cNvPr id="19" name="矩形 18">
            <a:extLst>
              <a:ext uri="{FF2B5EF4-FFF2-40B4-BE49-F238E27FC236}">
                <a16:creationId xmlns:a16="http://schemas.microsoft.com/office/drawing/2014/main" id="{B0E53A24-4A98-4A3F-9F5F-D49E231CBECC}"/>
              </a:ext>
            </a:extLst>
          </p:cNvPr>
          <p:cNvSpPr/>
          <p:nvPr/>
        </p:nvSpPr>
        <p:spPr>
          <a:xfrm>
            <a:off x="656987" y="2827480"/>
            <a:ext cx="8116505" cy="309315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There will certainly be more factories in the future where all the work is done by robots.</a:t>
            </a:r>
          </a:p>
          <a:p>
            <a:pPr marL="360363" indent="-360363">
              <a:spcBef>
                <a:spcPts val="600"/>
              </a:spcBef>
            </a:pPr>
            <a:r>
              <a:rPr lang="en-US" altLang="zh-TW" b="1" dirty="0">
                <a:solidFill>
                  <a:srgbClr val="FF0066"/>
                </a:solidFill>
                <a:latin typeface="Segoe Print" panose="02000600000000000000" pitchFamily="2" charset="0"/>
              </a:rPr>
              <a:t>2 	35 per cent of UK jobs might go to robots in the next twenty years.</a:t>
            </a:r>
          </a:p>
          <a:p>
            <a:pPr marL="360363" indent="-360363">
              <a:spcBef>
                <a:spcPts val="600"/>
              </a:spcBef>
            </a:pPr>
            <a:r>
              <a:rPr lang="en-US" altLang="zh-TW" b="1" dirty="0">
                <a:solidFill>
                  <a:srgbClr val="FF0066"/>
                </a:solidFill>
                <a:latin typeface="Segoe Print" panose="02000600000000000000" pitchFamily="2" charset="0"/>
              </a:rPr>
              <a:t>3 	Engineers won’t be at risk of losing their jobs to robots.</a:t>
            </a:r>
          </a:p>
          <a:p>
            <a:pPr marL="360363" indent="-360363">
              <a:spcBef>
                <a:spcPts val="600"/>
              </a:spcBef>
            </a:pPr>
            <a:r>
              <a:rPr lang="en-US" altLang="zh-TW" b="1" dirty="0">
                <a:solidFill>
                  <a:srgbClr val="FF0066"/>
                </a:solidFill>
                <a:latin typeface="Segoe Print" panose="02000600000000000000" pitchFamily="2" charset="0"/>
              </a:rPr>
              <a:t>4 	One global taxi company says driverless taxis will be on every street corner eventually. However, a spokesperson for London taxi drivers isn’t convinced. ‘It won’t happen. Driverless cars will never be able to work on roads at the same time as normal vehicles.’</a:t>
            </a:r>
          </a:p>
        </p:txBody>
      </p:sp>
    </p:spTree>
    <p:extLst>
      <p:ext uri="{BB962C8B-B14F-4D97-AF65-F5344CB8AC3E}">
        <p14:creationId xmlns:p14="http://schemas.microsoft.com/office/powerpoint/2010/main" val="6071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48655" y="1070192"/>
            <a:ext cx="5421323" cy="2610267"/>
          </a:xfrm>
          <a:prstGeom prst="rect">
            <a:avLst/>
          </a:prstGeom>
          <a:noFill/>
          <a:ln w="9525">
            <a:noFill/>
            <a:miter lim="800000"/>
            <a:headEnd/>
            <a:tailEnd/>
          </a:ln>
        </p:spPr>
      </p:pic>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A9CFF59F-2118-4158-A688-945EAFA84DE0}"/>
              </a:ext>
            </a:extLst>
          </p:cNvPr>
          <p:cNvSpPr/>
          <p:nvPr/>
        </p:nvSpPr>
        <p:spPr>
          <a:xfrm>
            <a:off x="327485" y="250719"/>
            <a:ext cx="8555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en-US" altLang="zh-TW" sz="3200" b="1" dirty="0">
                <a:solidFill>
                  <a:schemeClr val="tx1">
                    <a:lumMod val="65000"/>
                    <a:lumOff val="35000"/>
                  </a:schemeClr>
                </a:solidFill>
                <a:latin typeface="Calibri" panose="020F0502020204030204" pitchFamily="34" charset="0"/>
              </a:rPr>
              <a:t>predictions</a:t>
            </a:r>
            <a:endParaRPr lang="zh-TW" altLang="en-US" sz="3200" b="1" dirty="0">
              <a:solidFill>
                <a:schemeClr val="tx1">
                  <a:lumMod val="65000"/>
                  <a:lumOff val="35000"/>
                </a:schemeClr>
              </a:solidFill>
              <a:latin typeface="Calibri" panose="020F0502020204030204" pitchFamily="34" charset="0"/>
            </a:endParaRPr>
          </a:p>
        </p:txBody>
      </p:sp>
      <p:pic>
        <p:nvPicPr>
          <p:cNvPr id="12" name="圖片 11">
            <a:hlinkClick r:id="rId3" action="ppaction://hlinkpres?slideindex=1&amp;slidetitle="/>
            <a:extLst>
              <a:ext uri="{FF2B5EF4-FFF2-40B4-BE49-F238E27FC236}">
                <a16:creationId xmlns:a16="http://schemas.microsoft.com/office/drawing/2014/main" id="{1A7A4EDC-3178-42F2-BB6C-6A29C9AE1A9F}"/>
              </a:ext>
            </a:extLst>
          </p:cNvPr>
          <p:cNvPicPr>
            <a:picLocks noChangeAspect="1"/>
          </p:cNvPicPr>
          <p:nvPr/>
        </p:nvPicPr>
        <p:blipFill rotWithShape="1">
          <a:blip r:embed="rId4" cstate="print"/>
          <a:srcRect l="31588" t="31573" r="31433" b="31745"/>
          <a:stretch/>
        </p:blipFill>
        <p:spPr>
          <a:xfrm>
            <a:off x="5924703" y="3406140"/>
            <a:ext cx="235900" cy="234000"/>
          </a:xfrm>
          <a:prstGeom prst="rect">
            <a:avLst/>
          </a:prstGeom>
        </p:spPr>
      </p:pic>
    </p:spTree>
    <p:extLst>
      <p:ext uri="{BB962C8B-B14F-4D97-AF65-F5344CB8AC3E}">
        <p14:creationId xmlns:p14="http://schemas.microsoft.com/office/powerpoint/2010/main" val="42402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Underline the future forms (verb + infinitive) in the article.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221C8F2D-D2D5-4F22-8327-13332DFCE5C7}"/>
              </a:ext>
            </a:extLst>
          </p:cNvPr>
          <p:cNvSpPr/>
          <p:nvPr/>
        </p:nvSpPr>
        <p:spPr>
          <a:xfrm>
            <a:off x="813252" y="1249388"/>
            <a:ext cx="7940330" cy="4632037"/>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 it's hard to think of a job that a computer </a:t>
            </a:r>
            <a:r>
              <a:rPr lang="en-US" altLang="zh-TW" b="1" u="sng" dirty="0">
                <a:solidFill>
                  <a:srgbClr val="FF0066"/>
                </a:solidFill>
                <a:latin typeface="Segoe Print" panose="02000600000000000000" pitchFamily="2" charset="0"/>
              </a:rPr>
              <a:t>won’t be able to do.</a:t>
            </a:r>
          </a:p>
          <a:p>
            <a:pPr marL="360363" indent="-360363">
              <a:spcBef>
                <a:spcPts val="300"/>
              </a:spcBef>
            </a:pPr>
            <a:r>
              <a:rPr lang="en-US" altLang="zh-TW" b="1" dirty="0">
                <a:solidFill>
                  <a:srgbClr val="FF0066"/>
                </a:solidFill>
                <a:latin typeface="Segoe Print" panose="02000600000000000000" pitchFamily="2" charset="0"/>
              </a:rPr>
              <a:t>... there are already some factories where all the work is done by</a:t>
            </a:r>
          </a:p>
          <a:p>
            <a:pPr marL="266700" indent="-266700">
              <a:spcBef>
                <a:spcPts val="300"/>
              </a:spcBef>
            </a:pPr>
            <a:r>
              <a:rPr lang="en-US" altLang="zh-TW" b="1" dirty="0">
                <a:solidFill>
                  <a:srgbClr val="FF0066"/>
                </a:solidFill>
                <a:latin typeface="Segoe Print" panose="02000600000000000000" pitchFamily="2" charset="0"/>
              </a:rPr>
              <a:t>	robots, and there </a:t>
            </a:r>
            <a:r>
              <a:rPr lang="en-US" altLang="zh-TW" b="1" u="sng" dirty="0">
                <a:solidFill>
                  <a:srgbClr val="FF0066"/>
                </a:solidFill>
                <a:latin typeface="Segoe Print" panose="02000600000000000000" pitchFamily="2" charset="0"/>
              </a:rPr>
              <a:t>will certainly </a:t>
            </a:r>
            <a:r>
              <a:rPr lang="en-US" altLang="zh-TW" b="1" dirty="0">
                <a:solidFill>
                  <a:srgbClr val="FF0066"/>
                </a:solidFill>
                <a:latin typeface="Segoe Print" panose="02000600000000000000" pitchFamily="2" charset="0"/>
              </a:rPr>
              <a:t>be more in the future.</a:t>
            </a:r>
          </a:p>
          <a:p>
            <a:pPr marL="360363" indent="-360363">
              <a:spcBef>
                <a:spcPts val="300"/>
              </a:spcBef>
            </a:pPr>
            <a:r>
              <a:rPr lang="en-US" altLang="zh-TW" b="1" dirty="0">
                <a:solidFill>
                  <a:srgbClr val="FF0066"/>
                </a:solidFill>
                <a:latin typeface="Segoe Print" panose="02000600000000000000" pitchFamily="2" charset="0"/>
              </a:rPr>
              <a:t>... 35 per cent of UK jobs </a:t>
            </a:r>
            <a:r>
              <a:rPr lang="en-US" altLang="zh-TW" b="1" u="sng" dirty="0">
                <a:solidFill>
                  <a:srgbClr val="FF0066"/>
                </a:solidFill>
                <a:latin typeface="Segoe Print" panose="02000600000000000000" pitchFamily="2" charset="0"/>
              </a:rPr>
              <a:t>might go </a:t>
            </a:r>
            <a:r>
              <a:rPr lang="en-US" altLang="zh-TW" b="1" dirty="0">
                <a:solidFill>
                  <a:srgbClr val="FF0066"/>
                </a:solidFill>
                <a:latin typeface="Segoe Print" panose="02000600000000000000" pitchFamily="2" charset="0"/>
              </a:rPr>
              <a:t>to robots ...</a:t>
            </a:r>
          </a:p>
          <a:p>
            <a:pPr marL="266700" indent="-266700">
              <a:spcBef>
                <a:spcPts val="300"/>
              </a:spcBef>
            </a:pPr>
            <a:r>
              <a:rPr lang="en-US" altLang="zh-TW" b="1" dirty="0">
                <a:solidFill>
                  <a:srgbClr val="FF0066"/>
                </a:solidFill>
                <a:latin typeface="Segoe Print" panose="02000600000000000000" pitchFamily="2" charset="0"/>
              </a:rPr>
              <a:t>... work that is repetitive or involves handling small objects </a:t>
            </a:r>
            <a:r>
              <a:rPr lang="en-US" altLang="zh-TW" b="1" u="sng" dirty="0">
                <a:solidFill>
                  <a:srgbClr val="FF0066"/>
                </a:solidFill>
                <a:latin typeface="Segoe Print" panose="02000600000000000000" pitchFamily="2" charset="0"/>
              </a:rPr>
              <a:t>will be </a:t>
            </a:r>
            <a:r>
              <a:rPr lang="en-US" altLang="zh-TW" b="1" dirty="0">
                <a:solidFill>
                  <a:srgbClr val="FF0066"/>
                </a:solidFill>
                <a:latin typeface="Segoe Print" panose="02000600000000000000" pitchFamily="2" charset="0"/>
              </a:rPr>
              <a:t>at risk of automation.</a:t>
            </a:r>
          </a:p>
          <a:p>
            <a:pPr marL="266700" indent="-266700">
              <a:spcBef>
                <a:spcPts val="300"/>
              </a:spcBef>
            </a:pPr>
            <a:r>
              <a:rPr lang="en-US" altLang="zh-TW" b="1" dirty="0">
                <a:solidFill>
                  <a:srgbClr val="FF0066"/>
                </a:solidFill>
                <a:latin typeface="Segoe Print" panose="02000600000000000000" pitchFamily="2" charset="0"/>
              </a:rPr>
              <a:t>... jobs that involve helping other people or having original ideas </a:t>
            </a:r>
            <a:r>
              <a:rPr lang="en-US" altLang="zh-TW" b="1" u="sng" dirty="0">
                <a:solidFill>
                  <a:srgbClr val="FF0066"/>
                </a:solidFill>
                <a:latin typeface="Segoe Print" panose="02000600000000000000" pitchFamily="2" charset="0"/>
              </a:rPr>
              <a:t>will probably always need </a:t>
            </a:r>
            <a:r>
              <a:rPr lang="en-US" altLang="zh-TW" b="1" dirty="0">
                <a:solidFill>
                  <a:srgbClr val="FF0066"/>
                </a:solidFill>
                <a:latin typeface="Segoe Print" panose="02000600000000000000" pitchFamily="2" charset="0"/>
              </a:rPr>
              <a:t>people.</a:t>
            </a:r>
          </a:p>
          <a:p>
            <a:pPr marL="360363" indent="-360363">
              <a:spcBef>
                <a:spcPts val="300"/>
              </a:spcBef>
            </a:pPr>
            <a:r>
              <a:rPr lang="en-US" altLang="zh-TW" b="1" dirty="0">
                <a:solidFill>
                  <a:srgbClr val="FF0066"/>
                </a:solidFill>
                <a:latin typeface="Segoe Print" panose="02000600000000000000" pitchFamily="2" charset="0"/>
              </a:rPr>
              <a:t>So journalists, nurses, engineers and teachers </a:t>
            </a:r>
            <a:r>
              <a:rPr lang="en-US" altLang="zh-TW" b="1" u="sng" dirty="0">
                <a:solidFill>
                  <a:srgbClr val="FF0066"/>
                </a:solidFill>
                <a:latin typeface="Segoe Print" panose="02000600000000000000" pitchFamily="2" charset="0"/>
              </a:rPr>
              <a:t>won’t be </a:t>
            </a:r>
            <a:r>
              <a:rPr lang="en-US" altLang="zh-TW" b="1" dirty="0">
                <a:solidFill>
                  <a:srgbClr val="FF0066"/>
                </a:solidFill>
                <a:latin typeface="Segoe Print" panose="02000600000000000000" pitchFamily="2" charset="0"/>
              </a:rPr>
              <a:t>at risk ...</a:t>
            </a:r>
          </a:p>
          <a:p>
            <a:pPr marL="360363" indent="-360363">
              <a:spcBef>
                <a:spcPts val="300"/>
              </a:spcBef>
            </a:pPr>
            <a:r>
              <a:rPr lang="en-US" altLang="zh-TW" b="1" dirty="0">
                <a:solidFill>
                  <a:srgbClr val="FF0066"/>
                </a:solidFill>
                <a:latin typeface="Segoe Print" panose="02000600000000000000" pitchFamily="2" charset="0"/>
              </a:rPr>
              <a:t>... office workers and telephone salespeople </a:t>
            </a:r>
            <a:r>
              <a:rPr lang="en-US" altLang="zh-TW" b="1" u="sng" dirty="0">
                <a:solidFill>
                  <a:srgbClr val="FF0066"/>
                </a:solidFill>
                <a:latin typeface="Segoe Print" panose="02000600000000000000" pitchFamily="2" charset="0"/>
              </a:rPr>
              <a:t>may not be </a:t>
            </a:r>
            <a:r>
              <a:rPr lang="en-US" altLang="zh-TW" b="1" dirty="0">
                <a:solidFill>
                  <a:srgbClr val="FF0066"/>
                </a:solidFill>
                <a:latin typeface="Segoe Print" panose="02000600000000000000" pitchFamily="2" charset="0"/>
              </a:rPr>
              <a:t>so lucky.</a:t>
            </a:r>
          </a:p>
          <a:p>
            <a:pPr>
              <a:spcBef>
                <a:spcPts val="300"/>
              </a:spcBef>
            </a:pPr>
            <a:r>
              <a:rPr lang="en-US" altLang="zh-TW" b="1" dirty="0">
                <a:solidFill>
                  <a:srgbClr val="FF0066"/>
                </a:solidFill>
                <a:latin typeface="Segoe Print" panose="02000600000000000000" pitchFamily="2" charset="0"/>
              </a:rPr>
              <a:t>One global taxi company says driverless taxis </a:t>
            </a:r>
            <a:r>
              <a:rPr lang="en-US" altLang="zh-TW" b="1" u="sng" dirty="0">
                <a:solidFill>
                  <a:srgbClr val="FF0066"/>
                </a:solidFill>
                <a:latin typeface="Segoe Print" panose="02000600000000000000" pitchFamily="2" charset="0"/>
              </a:rPr>
              <a:t>will be </a:t>
            </a:r>
            <a:r>
              <a:rPr lang="en-US" altLang="zh-TW" b="1" dirty="0">
                <a:solidFill>
                  <a:srgbClr val="FF0066"/>
                </a:solidFill>
                <a:latin typeface="Segoe Print" panose="02000600000000000000" pitchFamily="2" charset="0"/>
              </a:rPr>
              <a:t>on every street corner eventually.</a:t>
            </a:r>
          </a:p>
          <a:p>
            <a:pPr marL="360363" indent="-360363">
              <a:spcBef>
                <a:spcPts val="300"/>
              </a:spcBef>
            </a:pPr>
            <a:r>
              <a:rPr lang="en-US" altLang="zh-TW" b="1" dirty="0">
                <a:solidFill>
                  <a:srgbClr val="FF0066"/>
                </a:solidFill>
                <a:latin typeface="Segoe Print" panose="02000600000000000000" pitchFamily="2" charset="0"/>
              </a:rPr>
              <a:t>It </a:t>
            </a:r>
            <a:r>
              <a:rPr lang="en-US" altLang="zh-TW" b="1" u="sng" dirty="0">
                <a:solidFill>
                  <a:srgbClr val="FF0066"/>
                </a:solidFill>
                <a:latin typeface="Segoe Print" panose="02000600000000000000" pitchFamily="2" charset="0"/>
              </a:rPr>
              <a:t>won’t happen.</a:t>
            </a:r>
          </a:p>
          <a:p>
            <a:pPr>
              <a:spcBef>
                <a:spcPts val="300"/>
              </a:spcBef>
            </a:pPr>
            <a:r>
              <a:rPr lang="en-US" altLang="zh-TW" b="1" dirty="0">
                <a:solidFill>
                  <a:srgbClr val="FF0066"/>
                </a:solidFill>
                <a:latin typeface="Segoe Print" panose="02000600000000000000" pitchFamily="2" charset="0"/>
              </a:rPr>
              <a:t>Driverless cars </a:t>
            </a:r>
            <a:r>
              <a:rPr lang="en-US" altLang="zh-TW" b="1" u="sng" dirty="0">
                <a:solidFill>
                  <a:srgbClr val="FF0066"/>
                </a:solidFill>
                <a:latin typeface="Segoe Print" panose="02000600000000000000" pitchFamily="2" charset="0"/>
              </a:rPr>
              <a:t>will never be able to work</a:t>
            </a:r>
            <a:r>
              <a:rPr lang="en-US" altLang="zh-TW" b="1" dirty="0">
                <a:solidFill>
                  <a:srgbClr val="FF0066"/>
                </a:solidFill>
                <a:latin typeface="Segoe Print" panose="02000600000000000000" pitchFamily="2" charset="0"/>
              </a:rPr>
              <a:t> on roads at the same time as normal vehicles.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C23C8325-FCAA-4C4E-B411-1A20D9E5CF79}"/>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2D30345B-59BA-49A5-94B6-209FEA0D2963}"/>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sentences you have underlined in the article. Which two predictions does the writer think are much less certain than the others?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221C8F2D-D2D5-4F22-8327-13332DFCE5C7}"/>
              </a:ext>
            </a:extLst>
          </p:cNvPr>
          <p:cNvSpPr/>
          <p:nvPr/>
        </p:nvSpPr>
        <p:spPr>
          <a:xfrm>
            <a:off x="864624" y="1167194"/>
            <a:ext cx="7477991" cy="723275"/>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35 per cent of UK jobs </a:t>
            </a:r>
            <a:r>
              <a:rPr lang="en-US" altLang="zh-TW" b="1" u="sng" dirty="0">
                <a:solidFill>
                  <a:srgbClr val="FF0066"/>
                </a:solidFill>
                <a:latin typeface="Segoe Print" panose="02000600000000000000" pitchFamily="2" charset="0"/>
              </a:rPr>
              <a:t>might</a:t>
            </a:r>
            <a:r>
              <a:rPr lang="en-US" altLang="zh-TW" b="1" dirty="0">
                <a:solidFill>
                  <a:srgbClr val="FF0066"/>
                </a:solidFill>
                <a:latin typeface="Segoe Print" panose="02000600000000000000" pitchFamily="2" charset="0"/>
              </a:rPr>
              <a:t> go to robots</a:t>
            </a:r>
          </a:p>
          <a:p>
            <a:pPr>
              <a:spcBef>
                <a:spcPts val="600"/>
              </a:spcBef>
            </a:pPr>
            <a:r>
              <a:rPr lang="en-US" altLang="zh-TW" b="1" dirty="0">
                <a:solidFill>
                  <a:srgbClr val="FF0066"/>
                </a:solidFill>
                <a:latin typeface="Segoe Print" panose="02000600000000000000" pitchFamily="2" charset="0"/>
              </a:rPr>
              <a:t>office workers and telephone salespeople </a:t>
            </a:r>
            <a:r>
              <a:rPr lang="en-US" altLang="zh-TW" b="1" u="sng" dirty="0">
                <a:solidFill>
                  <a:srgbClr val="FF0066"/>
                </a:solidFill>
                <a:latin typeface="Segoe Print" panose="02000600000000000000" pitchFamily="2" charset="0"/>
              </a:rPr>
              <a:t>may not be </a:t>
            </a:r>
            <a:r>
              <a:rPr lang="en-US" altLang="zh-TW" b="1" dirty="0">
                <a:solidFill>
                  <a:srgbClr val="FF0066"/>
                </a:solidFill>
                <a:latin typeface="Segoe Print" panose="02000600000000000000" pitchFamily="2" charset="0"/>
              </a:rPr>
              <a:t>so lucky.</a:t>
            </a:r>
            <a:endParaRPr lang="zh-TW" altLang="en-US"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C279C03F-AD71-42B5-9A84-4A584E2EE9E9}"/>
              </a:ext>
            </a:extLst>
          </p:cNvPr>
          <p:cNvSpPr/>
          <p:nvPr/>
        </p:nvSpPr>
        <p:spPr>
          <a:xfrm>
            <a:off x="304909" y="217252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appropriate option to complete the text about household robots.</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460C58B9-870B-4A03-9657-9CD181F63136}"/>
              </a:ext>
            </a:extLst>
          </p:cNvPr>
          <p:cNvSpPr/>
          <p:nvPr/>
        </p:nvSpPr>
        <p:spPr>
          <a:xfrm>
            <a:off x="670014" y="2707450"/>
            <a:ext cx="6483724" cy="3410934"/>
          </a:xfrm>
          <a:prstGeom prst="rect">
            <a:avLst/>
          </a:prstGeom>
        </p:spPr>
        <p:txBody>
          <a:bodyPr wrap="square">
            <a:spAutoFit/>
          </a:bodyPr>
          <a:lstStyle/>
          <a:p>
            <a:pPr>
              <a:lnSpc>
                <a:spcPts val="2600"/>
              </a:lnSpc>
            </a:pPr>
            <a:r>
              <a:rPr lang="en-US" altLang="zh-TW" sz="2000" dirty="0">
                <a:latin typeface="Calibri" panose="020F0502020204030204" pitchFamily="34" charset="0"/>
              </a:rPr>
              <a:t>The robots are coming, according to robot manufacturers. They say that in five or ten years, we 1 </a:t>
            </a:r>
            <a:r>
              <a:rPr lang="en-US" altLang="zh-TW" sz="2000" i="1" dirty="0">
                <a:latin typeface="Calibri" panose="020F0502020204030204" pitchFamily="34" charset="0"/>
              </a:rPr>
              <a:t>will / won’t </a:t>
            </a:r>
            <a:r>
              <a:rPr lang="en-US" altLang="zh-TW" sz="2000" dirty="0">
                <a:latin typeface="Calibri" panose="020F0502020204030204" pitchFamily="34" charset="0"/>
              </a:rPr>
              <a:t>all have robots in our homes. Very soon, robots that can cook and fold clothes 2 </a:t>
            </a:r>
            <a:r>
              <a:rPr lang="en-US" altLang="zh-TW" sz="2000" i="1" dirty="0">
                <a:latin typeface="Calibri" panose="020F0502020204030204" pitchFamily="34" charset="0"/>
              </a:rPr>
              <a:t>mightn’t / will </a:t>
            </a:r>
            <a:r>
              <a:rPr lang="en-US" altLang="zh-TW" sz="2000" dirty="0">
                <a:latin typeface="Calibri" panose="020F0502020204030204" pitchFamily="34" charset="0"/>
              </a:rPr>
              <a:t>be available. In the future, there 3 </a:t>
            </a:r>
            <a:r>
              <a:rPr lang="en-US" altLang="zh-TW" sz="2000" i="1" dirty="0">
                <a:latin typeface="Calibri" panose="020F0502020204030204" pitchFamily="34" charset="0"/>
              </a:rPr>
              <a:t>may / won’t </a:t>
            </a:r>
            <a:r>
              <a:rPr lang="en-US" altLang="zh-TW" sz="2000" dirty="0">
                <a:latin typeface="Calibri" panose="020F0502020204030204" pitchFamily="34" charset="0"/>
              </a:rPr>
              <a:t>even be robots to babysit our children. Or they 4 </a:t>
            </a:r>
            <a:r>
              <a:rPr lang="en-US" altLang="zh-TW" sz="2000" i="1" dirty="0">
                <a:latin typeface="Calibri" panose="020F0502020204030204" pitchFamily="34" charset="0"/>
              </a:rPr>
              <a:t>may not / might </a:t>
            </a:r>
            <a:r>
              <a:rPr lang="en-US" altLang="zh-TW" sz="2000" dirty="0">
                <a:latin typeface="Calibri" panose="020F0502020204030204" pitchFamily="34" charset="0"/>
              </a:rPr>
              <a:t>look after our elderly parents and we 5 </a:t>
            </a:r>
            <a:r>
              <a:rPr lang="en-US" altLang="zh-TW" sz="2000" i="1" dirty="0">
                <a:latin typeface="Calibri" panose="020F0502020204030204" pitchFamily="34" charset="0"/>
              </a:rPr>
              <a:t>will / won’t </a:t>
            </a:r>
            <a:r>
              <a:rPr lang="en-US" altLang="zh-TW" sz="2000" dirty="0">
                <a:latin typeface="Calibri" panose="020F0502020204030204" pitchFamily="34" charset="0"/>
              </a:rPr>
              <a:t>be able to watch them from a computer wherever we are. One thing is certain, we 6 </a:t>
            </a:r>
            <a:r>
              <a:rPr lang="en-US" altLang="zh-TW" sz="2000" i="1" dirty="0">
                <a:latin typeface="Calibri" panose="020F0502020204030204" pitchFamily="34" charset="0"/>
              </a:rPr>
              <a:t>mightn’t / won’t </a:t>
            </a:r>
            <a:r>
              <a:rPr lang="en-US" altLang="zh-TW" sz="2000" dirty="0">
                <a:latin typeface="Calibri" panose="020F0502020204030204" pitchFamily="34" charset="0"/>
              </a:rPr>
              <a:t>be able to live without the help of robots in several aspects of our lives.</a:t>
            </a:r>
          </a:p>
        </p:txBody>
      </p:sp>
      <p:sp>
        <p:nvSpPr>
          <p:cNvPr id="7" name="矩形: 圓角 37">
            <a:extLst>
              <a:ext uri="{FF2B5EF4-FFF2-40B4-BE49-F238E27FC236}">
                <a16:creationId xmlns:a16="http://schemas.microsoft.com/office/drawing/2014/main" id="{8ABE5481-B41D-4BAE-B476-9233090E489D}"/>
              </a:ext>
            </a:extLst>
          </p:cNvPr>
          <p:cNvSpPr/>
          <p:nvPr/>
        </p:nvSpPr>
        <p:spPr>
          <a:xfrm>
            <a:off x="4719245" y="3106710"/>
            <a:ext cx="4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9" name="矩形: 圓角 37">
            <a:extLst>
              <a:ext uri="{FF2B5EF4-FFF2-40B4-BE49-F238E27FC236}">
                <a16:creationId xmlns:a16="http://schemas.microsoft.com/office/drawing/2014/main" id="{E2A57C51-8E01-43A8-999E-68F15757CC7F}"/>
              </a:ext>
            </a:extLst>
          </p:cNvPr>
          <p:cNvSpPr/>
          <p:nvPr/>
        </p:nvSpPr>
        <p:spPr>
          <a:xfrm>
            <a:off x="3260458" y="3771576"/>
            <a:ext cx="4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1" name="矩形: 圓角 37">
            <a:extLst>
              <a:ext uri="{FF2B5EF4-FFF2-40B4-BE49-F238E27FC236}">
                <a16:creationId xmlns:a16="http://schemas.microsoft.com/office/drawing/2014/main" id="{8E5979F1-225E-4A8E-B653-6C7178E6FF00}"/>
              </a:ext>
            </a:extLst>
          </p:cNvPr>
          <p:cNvSpPr/>
          <p:nvPr/>
        </p:nvSpPr>
        <p:spPr>
          <a:xfrm>
            <a:off x="936450" y="4126843"/>
            <a:ext cx="4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2" name="矩形: 圓角 37">
            <a:extLst>
              <a:ext uri="{FF2B5EF4-FFF2-40B4-BE49-F238E27FC236}">
                <a16:creationId xmlns:a16="http://schemas.microsoft.com/office/drawing/2014/main" id="{49E5CC31-3B51-4CAE-B8EC-DC0234112746}"/>
              </a:ext>
            </a:extLst>
          </p:cNvPr>
          <p:cNvSpPr/>
          <p:nvPr/>
        </p:nvSpPr>
        <p:spPr>
          <a:xfrm>
            <a:off x="2505099" y="4433267"/>
            <a:ext cx="64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3" name="矩形: 圓角 37">
            <a:extLst>
              <a:ext uri="{FF2B5EF4-FFF2-40B4-BE49-F238E27FC236}">
                <a16:creationId xmlns:a16="http://schemas.microsoft.com/office/drawing/2014/main" id="{BCB758AF-C6F7-4787-9B73-27867EE1CB46}"/>
              </a:ext>
            </a:extLst>
          </p:cNvPr>
          <p:cNvSpPr/>
          <p:nvPr/>
        </p:nvSpPr>
        <p:spPr>
          <a:xfrm>
            <a:off x="902160" y="4751189"/>
            <a:ext cx="46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4" name="矩形: 圓角 37">
            <a:extLst>
              <a:ext uri="{FF2B5EF4-FFF2-40B4-BE49-F238E27FC236}">
                <a16:creationId xmlns:a16="http://schemas.microsoft.com/office/drawing/2014/main" id="{FE7C42E9-BEB0-4AD6-821B-3A01601A305F}"/>
              </a:ext>
            </a:extLst>
          </p:cNvPr>
          <p:cNvSpPr/>
          <p:nvPr/>
        </p:nvSpPr>
        <p:spPr>
          <a:xfrm>
            <a:off x="6365700" y="5096339"/>
            <a:ext cx="648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15" name="Picture 2">
            <a:extLst>
              <a:ext uri="{FF2B5EF4-FFF2-40B4-BE49-F238E27FC236}">
                <a16:creationId xmlns:a16="http://schemas.microsoft.com/office/drawing/2014/main" id="{7045CB24-6343-47A2-ADA5-197BD9AF3CF8}"/>
              </a:ext>
            </a:extLst>
          </p:cNvPr>
          <p:cNvPicPr>
            <a:picLocks noChangeAspect="1" noChangeArrowheads="1"/>
          </p:cNvPicPr>
          <p:nvPr/>
        </p:nvPicPr>
        <p:blipFill>
          <a:blip r:embed="rId2" cstate="print"/>
          <a:srcRect/>
          <a:stretch>
            <a:fillRect/>
          </a:stretch>
        </p:blipFill>
        <p:spPr bwMode="auto">
          <a:xfrm>
            <a:off x="7176080" y="3005575"/>
            <a:ext cx="1909969" cy="2320285"/>
          </a:xfrm>
          <a:prstGeom prst="rect">
            <a:avLst/>
          </a:prstGeom>
          <a:noFill/>
          <a:ln w="9525">
            <a:noFill/>
            <a:miter lim="800000"/>
            <a:headEnd/>
            <a:tailEnd/>
          </a:ln>
        </p:spPr>
      </p:pic>
    </p:spTree>
    <p:extLst>
      <p:ext uri="{BB962C8B-B14F-4D97-AF65-F5344CB8AC3E}">
        <p14:creationId xmlns:p14="http://schemas.microsoft.com/office/powerpoint/2010/main" val="137843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P spid="9"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latin typeface="Calibri" panose="020F0502020204030204" pitchFamily="34" charset="0"/>
                <a:cs typeface="Calibri" panose="020F0502020204030204" pitchFamily="34" charset="0"/>
              </a:rPr>
              <a:t>Cross out the option which is not logical, as in the example, to complete the sentences.</a:t>
            </a:r>
            <a:endParaRPr lang="zh-TW" altLang="en-US" sz="2000" dirty="0">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902F835B-7BB6-4CC8-91C7-B30517CF8283}"/>
              </a:ext>
            </a:extLst>
          </p:cNvPr>
          <p:cNvSpPr/>
          <p:nvPr/>
        </p:nvSpPr>
        <p:spPr>
          <a:xfrm>
            <a:off x="672990" y="1262497"/>
            <a:ext cx="8121051" cy="3554819"/>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Hyundai is building a new factory. They </a:t>
            </a:r>
            <a:r>
              <a:rPr lang="en-US" altLang="zh-TW" sz="2000" i="1" dirty="0">
                <a:latin typeface="Calibri" panose="020F0502020204030204" pitchFamily="34" charset="0"/>
              </a:rPr>
              <a:t>may / will / won’t </a:t>
            </a:r>
            <a:r>
              <a:rPr lang="en-US" altLang="zh-TW" sz="2000" dirty="0">
                <a:latin typeface="Calibri" panose="020F0502020204030204" pitchFamily="34" charset="0"/>
              </a:rPr>
              <a:t>need more workers. </a:t>
            </a:r>
          </a:p>
          <a:p>
            <a:pPr marL="360000" indent="-360000">
              <a:spcBef>
                <a:spcPts val="600"/>
              </a:spcBef>
            </a:pPr>
            <a:r>
              <a:rPr lang="en-US" altLang="zh-TW" sz="2000" dirty="0">
                <a:latin typeface="Calibri" panose="020F0502020204030204" pitchFamily="34" charset="0"/>
              </a:rPr>
              <a:t>2 	Ravi isn’t very good at his job. He </a:t>
            </a:r>
            <a:r>
              <a:rPr lang="en-US" altLang="zh-TW" sz="2000" i="1" dirty="0">
                <a:latin typeface="Calibri" panose="020F0502020204030204" pitchFamily="34" charset="0"/>
              </a:rPr>
              <a:t>might / mightn’t / won’t </a:t>
            </a:r>
            <a:r>
              <a:rPr lang="en-US" altLang="zh-TW" sz="2000" dirty="0">
                <a:latin typeface="Calibri" panose="020F0502020204030204" pitchFamily="34" charset="0"/>
              </a:rPr>
              <a:t>get a promotion. </a:t>
            </a:r>
          </a:p>
          <a:p>
            <a:pPr marL="360000" indent="-360000">
              <a:spcBef>
                <a:spcPts val="600"/>
              </a:spcBef>
            </a:pPr>
            <a:r>
              <a:rPr lang="en-US" altLang="zh-TW" sz="2000" dirty="0">
                <a:latin typeface="Calibri" panose="020F0502020204030204" pitchFamily="34" charset="0"/>
              </a:rPr>
              <a:t>3 	I’m bored with my job. I think I </a:t>
            </a:r>
            <a:r>
              <a:rPr lang="en-US" altLang="zh-TW" sz="2000" i="1" dirty="0">
                <a:latin typeface="Calibri" panose="020F0502020204030204" pitchFamily="34" charset="0"/>
              </a:rPr>
              <a:t>may / mightn’t / will </a:t>
            </a:r>
            <a:r>
              <a:rPr lang="en-US" altLang="zh-TW" sz="2000" dirty="0">
                <a:latin typeface="Calibri" panose="020F0502020204030204" pitchFamily="34" charset="0"/>
              </a:rPr>
              <a:t>look for a new one.</a:t>
            </a:r>
          </a:p>
          <a:p>
            <a:pPr marL="360000" indent="-360000">
              <a:spcBef>
                <a:spcPts val="600"/>
              </a:spcBef>
            </a:pPr>
            <a:r>
              <a:rPr lang="en-US" altLang="zh-TW" sz="2000" dirty="0">
                <a:latin typeface="Calibri" panose="020F0502020204030204" pitchFamily="34" charset="0"/>
              </a:rPr>
              <a:t>4 	The office changes are not important. They </a:t>
            </a:r>
            <a:r>
              <a:rPr lang="en-US" altLang="zh-TW" sz="2000" i="1" dirty="0">
                <a:latin typeface="Calibri" panose="020F0502020204030204" pitchFamily="34" charset="0"/>
              </a:rPr>
              <a:t>mightn’t / will / won’t </a:t>
            </a:r>
            <a:r>
              <a:rPr lang="en-US" altLang="zh-TW" sz="2000" dirty="0">
                <a:latin typeface="Calibri" panose="020F0502020204030204" pitchFamily="34" charset="0"/>
              </a:rPr>
              <a:t>affect our work.</a:t>
            </a:r>
          </a:p>
          <a:p>
            <a:pPr marL="360000" indent="-360000">
              <a:spcBef>
                <a:spcPts val="600"/>
              </a:spcBef>
            </a:pPr>
            <a:r>
              <a:rPr lang="en-US" altLang="zh-TW" sz="2000" dirty="0">
                <a:latin typeface="Calibri" panose="020F0502020204030204" pitchFamily="34" charset="0"/>
              </a:rPr>
              <a:t>5 	I’ve just bought a car, so I </a:t>
            </a:r>
            <a:r>
              <a:rPr lang="en-US" altLang="zh-TW" sz="2000" i="1" dirty="0">
                <a:latin typeface="Calibri" panose="020F0502020204030204" pitchFamily="34" charset="0"/>
              </a:rPr>
              <a:t>might / will / won’t </a:t>
            </a:r>
            <a:r>
              <a:rPr lang="en-US" altLang="zh-TW" sz="2000" dirty="0">
                <a:latin typeface="Calibri" panose="020F0502020204030204" pitchFamily="34" charset="0"/>
              </a:rPr>
              <a:t>need to learn to drive soon!</a:t>
            </a:r>
          </a:p>
          <a:p>
            <a:pPr marL="360000" indent="-360000">
              <a:spcBef>
                <a:spcPts val="600"/>
              </a:spcBef>
            </a:pPr>
            <a:r>
              <a:rPr lang="en-US" altLang="zh-TW" sz="2000" dirty="0">
                <a:latin typeface="Calibri" panose="020F0502020204030204" pitchFamily="34" charset="0"/>
              </a:rPr>
              <a:t>6 	Don’t worry about your exam! You </a:t>
            </a:r>
            <a:r>
              <a:rPr lang="en-US" altLang="zh-TW" sz="2000" i="1" dirty="0">
                <a:latin typeface="Calibri" panose="020F0502020204030204" pitchFamily="34" charset="0"/>
              </a:rPr>
              <a:t>may / might / won’t </a:t>
            </a:r>
            <a:r>
              <a:rPr lang="en-US" altLang="zh-TW" sz="2000" dirty="0">
                <a:latin typeface="Calibri" panose="020F0502020204030204" pitchFamily="34" charset="0"/>
              </a:rPr>
              <a:t>do better than you expect.</a:t>
            </a:r>
            <a:endParaRPr lang="zh-TW" altLang="en-US" sz="2000" dirty="0">
              <a:latin typeface="Calibri" panose="020F0502020204030204" pitchFamily="34" charset="0"/>
            </a:endParaRPr>
          </a:p>
        </p:txBody>
      </p:sp>
      <p:cxnSp>
        <p:nvCxnSpPr>
          <p:cNvPr id="31" name="直線接點 30"/>
          <p:cNvCxnSpPr/>
          <p:nvPr/>
        </p:nvCxnSpPr>
        <p:spPr>
          <a:xfrm>
            <a:off x="6365675" y="1488318"/>
            <a:ext cx="64727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4557424" y="2175531"/>
            <a:ext cx="64727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4958116" y="2853625"/>
            <a:ext cx="873304"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flipV="1">
            <a:off x="6673900" y="3233770"/>
            <a:ext cx="431515" cy="1"/>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5115696" y="3923293"/>
            <a:ext cx="64727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6157816" y="4301896"/>
            <a:ext cx="64727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76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	</a:t>
            </a:r>
            <a:r>
              <a:rPr lang="en-US" altLang="zh-TW" sz="2000" dirty="0">
                <a:latin typeface="Calibri" panose="020F0502020204030204" pitchFamily="34" charset="0"/>
                <a:cs typeface="Calibri" panose="020F0502020204030204" pitchFamily="34" charset="0"/>
              </a:rPr>
              <a:t>Write predictions as in the example. Use a form from the grammar box. 	Then compare your predictions with your partner. Do you agree?</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902F835B-7BB6-4CC8-91C7-B30517CF8283}"/>
              </a:ext>
            </a:extLst>
          </p:cNvPr>
          <p:cNvSpPr/>
          <p:nvPr/>
        </p:nvSpPr>
        <p:spPr>
          <a:xfrm>
            <a:off x="642168" y="1169672"/>
            <a:ext cx="8056061" cy="2708434"/>
          </a:xfrm>
          <a:prstGeom prst="rect">
            <a:avLst/>
          </a:prstGeom>
        </p:spPr>
        <p:txBody>
          <a:bodyPr wrap="square">
            <a:spAutoFit/>
          </a:bodyPr>
          <a:lstStyle/>
          <a:p>
            <a:pPr marL="354013" indent="-354013">
              <a:spcBef>
                <a:spcPts val="600"/>
              </a:spcBef>
              <a:buAutoNum type="arabicPlain"/>
            </a:pPr>
            <a:r>
              <a:rPr lang="en-US" altLang="zh-TW" sz="2000" dirty="0">
                <a:latin typeface="Calibri" panose="020F0502020204030204" pitchFamily="34" charset="0"/>
              </a:rPr>
              <a:t>My English exam results / good (probably / definitely)</a:t>
            </a:r>
          </a:p>
          <a:p>
            <a:pPr marL="354013" indent="-354013">
              <a:spcBef>
                <a:spcPts val="600"/>
              </a:spcBef>
            </a:pPr>
            <a:r>
              <a:rPr lang="en-US" altLang="zh-TW" sz="2000" i="1" dirty="0">
                <a:solidFill>
                  <a:srgbClr val="0080FF"/>
                </a:solidFill>
                <a:latin typeface="Calibri" panose="020F0502020204030204" pitchFamily="34" charset="0"/>
              </a:rPr>
              <a:t>	My English exam results will probably be good because I’ve worked hard.</a:t>
            </a:r>
            <a:endParaRPr lang="zh-TW" altLang="en-US" sz="2000" i="1" dirty="0">
              <a:solidFill>
                <a:srgbClr val="0080FF"/>
              </a:solidFill>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2 	Finding a good job / not easy (certainly / probably)</a:t>
            </a:r>
          </a:p>
          <a:p>
            <a:pPr marL="360000" indent="-360000">
              <a:spcBef>
                <a:spcPts val="600"/>
              </a:spcBef>
            </a:pPr>
            <a:r>
              <a:rPr lang="en-US" altLang="zh-TW" sz="2000" dirty="0">
                <a:latin typeface="Calibri" panose="020F0502020204030204" pitchFamily="34" charset="0"/>
              </a:rPr>
              <a:t>3 	People’s salaries / go down (definitely / might)</a:t>
            </a:r>
          </a:p>
          <a:p>
            <a:pPr marL="360000" indent="-360000">
              <a:spcBef>
                <a:spcPts val="600"/>
              </a:spcBef>
            </a:pPr>
            <a:r>
              <a:rPr lang="en-US" altLang="zh-TW" sz="2000" dirty="0">
                <a:latin typeface="Calibri" panose="020F0502020204030204" pitchFamily="34" charset="0"/>
              </a:rPr>
              <a:t>4 	Unemployment / get better (definitely / probably)</a:t>
            </a:r>
          </a:p>
          <a:p>
            <a:pPr marL="360000" indent="-360000">
              <a:spcBef>
                <a:spcPts val="600"/>
              </a:spcBef>
            </a:pPr>
            <a:r>
              <a:rPr lang="en-US" altLang="zh-TW" sz="2000" dirty="0">
                <a:latin typeface="Calibri" panose="020F0502020204030204" pitchFamily="34" charset="0"/>
              </a:rPr>
              <a:t>5 	Environmental problems / get worse (definitely / may)</a:t>
            </a:r>
          </a:p>
          <a:p>
            <a:pPr marL="360000" indent="-360000">
              <a:spcBef>
                <a:spcPts val="600"/>
              </a:spcBef>
            </a:pPr>
            <a:r>
              <a:rPr lang="en-US" altLang="zh-TW" sz="2000" dirty="0">
                <a:latin typeface="Calibri" panose="020F0502020204030204" pitchFamily="34" charset="0"/>
              </a:rPr>
              <a:t>6 	The amount of free time we have / go up (certainly / might)</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EEEDC5DB-46D9-475F-B27D-6242B7A24282}"/>
              </a:ext>
            </a:extLst>
          </p:cNvPr>
          <p:cNvSpPr/>
          <p:nvPr/>
        </p:nvSpPr>
        <p:spPr>
          <a:xfrm>
            <a:off x="989470" y="4246515"/>
            <a:ext cx="434834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example answers</a:t>
            </a:r>
          </a:p>
        </p:txBody>
      </p:sp>
    </p:spTree>
    <p:extLst>
      <p:ext uri="{BB962C8B-B14F-4D97-AF65-F5344CB8AC3E}">
        <p14:creationId xmlns:p14="http://schemas.microsoft.com/office/powerpoint/2010/main" val="14755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328585" y="728296"/>
            <a:ext cx="8700665" cy="415498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EXAMPLE ANSWERS</a:t>
            </a:r>
          </a:p>
          <a:p>
            <a:pPr marL="360363" indent="-360363">
              <a:spcBef>
                <a:spcPts val="600"/>
              </a:spcBef>
            </a:pPr>
            <a:r>
              <a:rPr lang="en-US" altLang="zh-TW" b="1" dirty="0">
                <a:solidFill>
                  <a:srgbClr val="FF0066"/>
                </a:solidFill>
                <a:latin typeface="Segoe Print" panose="02000600000000000000" pitchFamily="2" charset="0"/>
              </a:rPr>
              <a:t>1	My English exam results will probably be good because I’ve worked hard / had a really good teacher.</a:t>
            </a:r>
          </a:p>
          <a:p>
            <a:pPr marL="360363" indent="-360363">
              <a:spcBef>
                <a:spcPts val="600"/>
              </a:spcBef>
            </a:pPr>
            <a:r>
              <a:rPr lang="en-US" altLang="zh-TW" b="1" dirty="0">
                <a:solidFill>
                  <a:srgbClr val="FF0066"/>
                </a:solidFill>
                <a:latin typeface="Segoe Print" panose="02000600000000000000" pitchFamily="2" charset="0"/>
              </a:rPr>
              <a:t>2 	Finding a good job probably won’t be easy because there is a lot of unemployment in the country at the moment.</a:t>
            </a:r>
          </a:p>
          <a:p>
            <a:pPr marL="360363" indent="-360363">
              <a:spcBef>
                <a:spcPts val="600"/>
              </a:spcBef>
            </a:pPr>
            <a:r>
              <a:rPr lang="en-US" altLang="zh-TW" b="1" dirty="0">
                <a:solidFill>
                  <a:srgbClr val="FF0066"/>
                </a:solidFill>
                <a:latin typeface="Segoe Print" panose="02000600000000000000" pitchFamily="2" charset="0"/>
              </a:rPr>
              <a:t>3 	People’s salaries might go down in the next few years because the economy isn’t strong.</a:t>
            </a:r>
          </a:p>
          <a:p>
            <a:pPr marL="360363" indent="-360363">
              <a:spcBef>
                <a:spcPts val="600"/>
              </a:spcBef>
            </a:pPr>
            <a:r>
              <a:rPr lang="en-US" altLang="zh-TW" b="1" dirty="0">
                <a:solidFill>
                  <a:srgbClr val="FF0066"/>
                </a:solidFill>
                <a:latin typeface="Segoe Print" panose="02000600000000000000" pitchFamily="2" charset="0"/>
              </a:rPr>
              <a:t>4 	Unemployment will probably get better because a new factory has been opened in the town.</a:t>
            </a:r>
          </a:p>
          <a:p>
            <a:pPr marL="360363" indent="-360363">
              <a:spcBef>
                <a:spcPts val="600"/>
              </a:spcBef>
            </a:pPr>
            <a:r>
              <a:rPr lang="en-US" altLang="zh-TW" b="1" dirty="0">
                <a:solidFill>
                  <a:srgbClr val="FF0066"/>
                </a:solidFill>
                <a:latin typeface="Segoe Print" panose="02000600000000000000" pitchFamily="2" charset="0"/>
              </a:rPr>
              <a:t>5 	Environmental problems may get worse because people continue to use fossil fuels.</a:t>
            </a:r>
          </a:p>
          <a:p>
            <a:pPr marL="360363" indent="-360363">
              <a:spcBef>
                <a:spcPts val="600"/>
              </a:spcBef>
            </a:pPr>
            <a:r>
              <a:rPr lang="en-US" altLang="zh-TW" b="1" dirty="0">
                <a:solidFill>
                  <a:srgbClr val="FF0066"/>
                </a:solidFill>
                <a:latin typeface="Segoe Print" panose="02000600000000000000" pitchFamily="2" charset="0"/>
              </a:rPr>
              <a:t>6 	The amount of free time we have will certainly go up because the government intends to cut the working week.</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346516" y="310453"/>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12</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47</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57196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groups. How likely are you to do the following in the next two years? Give reasons. Use future forms from the grammar box in your conversations.  Add ideas of your own.</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2" name="矩形 1">
            <a:extLst>
              <a:ext uri="{FF2B5EF4-FFF2-40B4-BE49-F238E27FC236}">
                <a16:creationId xmlns:a16="http://schemas.microsoft.com/office/drawing/2014/main" id="{E3D32855-A522-4D6B-B8A7-A5CDE0503893}"/>
              </a:ext>
            </a:extLst>
          </p:cNvPr>
          <p:cNvSpPr/>
          <p:nvPr/>
        </p:nvSpPr>
        <p:spPr>
          <a:xfrm>
            <a:off x="691877" y="4904041"/>
            <a:ext cx="8088657" cy="1015663"/>
          </a:xfrm>
          <a:prstGeom prst="rect">
            <a:avLst/>
          </a:prstGeom>
        </p:spPr>
        <p:txBody>
          <a:bodyPr wrap="square">
            <a:spAutoFit/>
          </a:bodyPr>
          <a:lstStyle/>
          <a:p>
            <a:pPr marL="360363" indent="-360363"/>
            <a:r>
              <a:rPr lang="en-US" altLang="zh-TW" sz="2000" i="1" dirty="0">
                <a:solidFill>
                  <a:srgbClr val="0080FF"/>
                </a:solidFill>
                <a:latin typeface="Calibri" panose="020F0502020204030204" pitchFamily="34" charset="0"/>
              </a:rPr>
              <a:t>A:	Are you likely to buy a motorbike in the next two years?</a:t>
            </a:r>
          </a:p>
          <a:p>
            <a:pPr marL="360363" indent="-360363"/>
            <a:r>
              <a:rPr lang="en-US" altLang="zh-TW" sz="2000" i="1" dirty="0">
                <a:solidFill>
                  <a:srgbClr val="0080FF"/>
                </a:solidFill>
                <a:latin typeface="Calibri" panose="020F0502020204030204" pitchFamily="34" charset="0"/>
              </a:rPr>
              <a:t>B: 	Actually, I </a:t>
            </a:r>
            <a:r>
              <a:rPr lang="en-US" altLang="zh-TW" sz="2000" b="1" i="1" dirty="0">
                <a:solidFill>
                  <a:srgbClr val="0080FF"/>
                </a:solidFill>
                <a:latin typeface="Calibri" panose="020F0502020204030204" pitchFamily="34" charset="0"/>
              </a:rPr>
              <a:t>might buy </a:t>
            </a:r>
            <a:r>
              <a:rPr lang="en-US" altLang="zh-TW" sz="2000" i="1" dirty="0">
                <a:solidFill>
                  <a:srgbClr val="0080FF"/>
                </a:solidFill>
                <a:latin typeface="Calibri" panose="020F0502020204030204" pitchFamily="34" charset="0"/>
              </a:rPr>
              <a:t>one this summer. I’d love to do a big road trip across Europe.</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id="{7F5FFBD5-A7FF-41AA-A864-6B5C18854EC4}"/>
              </a:ext>
            </a:extLst>
          </p:cNvPr>
          <p:cNvSpPr/>
          <p:nvPr/>
        </p:nvSpPr>
        <p:spPr>
          <a:xfrm>
            <a:off x="678613" y="2064321"/>
            <a:ext cx="8143741" cy="2823850"/>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buy a motorbike</a:t>
            </a:r>
          </a:p>
          <a:p>
            <a:pPr marL="360000" indent="-360000">
              <a:spcBef>
                <a:spcPts val="300"/>
              </a:spcBef>
            </a:pPr>
            <a:r>
              <a:rPr lang="en-US" altLang="zh-TW" sz="2000" dirty="0">
                <a:latin typeface="Calibri" panose="020F0502020204030204" pitchFamily="34" charset="0"/>
              </a:rPr>
              <a:t>2 	do a degree</a:t>
            </a:r>
          </a:p>
          <a:p>
            <a:pPr marL="360000" indent="-360000">
              <a:spcBef>
                <a:spcPts val="300"/>
              </a:spcBef>
            </a:pPr>
            <a:r>
              <a:rPr lang="en-US" altLang="zh-TW" sz="2000" dirty="0">
                <a:latin typeface="Calibri" panose="020F0502020204030204" pitchFamily="34" charset="0"/>
              </a:rPr>
              <a:t>3 	get a cat</a:t>
            </a:r>
          </a:p>
          <a:p>
            <a:pPr marL="360000" indent="-360000">
              <a:spcBef>
                <a:spcPts val="300"/>
              </a:spcBef>
            </a:pPr>
            <a:r>
              <a:rPr lang="en-US" altLang="zh-TW" sz="2000" dirty="0">
                <a:latin typeface="Calibri" panose="020F0502020204030204" pitchFamily="34" charset="0"/>
              </a:rPr>
              <a:t>4 	get married</a:t>
            </a:r>
          </a:p>
          <a:p>
            <a:pPr marL="360000" indent="-360000">
              <a:spcBef>
                <a:spcPts val="300"/>
              </a:spcBef>
            </a:pPr>
            <a:r>
              <a:rPr lang="en-US" altLang="zh-TW" sz="2000" dirty="0">
                <a:latin typeface="Calibri" panose="020F0502020204030204" pitchFamily="34" charset="0"/>
              </a:rPr>
              <a:t>5	look for a job</a:t>
            </a:r>
          </a:p>
          <a:p>
            <a:pPr marL="360000" indent="-360000">
              <a:spcBef>
                <a:spcPts val="300"/>
              </a:spcBef>
            </a:pPr>
            <a:r>
              <a:rPr lang="en-US" altLang="zh-TW" sz="2000" dirty="0">
                <a:latin typeface="Calibri" panose="020F0502020204030204" pitchFamily="34" charset="0"/>
              </a:rPr>
              <a:t>6 	make new friends</a:t>
            </a:r>
          </a:p>
          <a:p>
            <a:pPr marL="360000" indent="-360000">
              <a:spcBef>
                <a:spcPts val="300"/>
              </a:spcBef>
            </a:pPr>
            <a:r>
              <a:rPr lang="en-US" altLang="zh-TW" sz="2000" dirty="0">
                <a:latin typeface="Calibri" panose="020F0502020204030204" pitchFamily="34" charset="0"/>
              </a:rPr>
              <a:t>7 	move house</a:t>
            </a:r>
          </a:p>
          <a:p>
            <a:pPr marL="360000" indent="-360000">
              <a:spcBef>
                <a:spcPts val="300"/>
              </a:spcBef>
            </a:pPr>
            <a:r>
              <a:rPr lang="en-US" altLang="zh-TW" sz="2000" dirty="0">
                <a:latin typeface="Calibri" panose="020F0502020204030204" pitchFamily="34" charset="0"/>
              </a:rPr>
              <a:t>8 	travel to a foreign country</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EEEDC5DB-46D9-475F-B27D-6242B7A24282}"/>
              </a:ext>
            </a:extLst>
          </p:cNvPr>
          <p:cNvSpPr/>
          <p:nvPr/>
        </p:nvSpPr>
        <p:spPr>
          <a:xfrm>
            <a:off x="4446270" y="5809501"/>
            <a:ext cx="421769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possible answers</a:t>
            </a:r>
          </a:p>
        </p:txBody>
      </p:sp>
    </p:spTree>
    <p:extLst>
      <p:ext uri="{BB962C8B-B14F-4D97-AF65-F5344CB8AC3E}">
        <p14:creationId xmlns:p14="http://schemas.microsoft.com/office/powerpoint/2010/main" val="30525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70F2E2E-EDD8-4286-B858-E981E9AC3AFD}"/>
              </a:ext>
            </a:extLst>
          </p:cNvPr>
          <p:cNvSpPr/>
          <p:nvPr/>
        </p:nvSpPr>
        <p:spPr>
          <a:xfrm>
            <a:off x="451556" y="1290396"/>
            <a:ext cx="8342487" cy="4431983"/>
          </a:xfrm>
          <a:prstGeom prst="rect">
            <a:avLst/>
          </a:prstGeom>
        </p:spPr>
        <p:txBody>
          <a:bodyPr wrap="square">
            <a:spAutoFit/>
          </a:bodyPr>
          <a:lstStyle/>
          <a:p>
            <a:pPr>
              <a:spcBef>
                <a:spcPts val="600"/>
              </a:spcBef>
            </a:pPr>
            <a:r>
              <a:rPr lang="en-US" altLang="zh-TW" sz="3600" dirty="0">
                <a:solidFill>
                  <a:srgbClr val="000000"/>
                </a:solidFill>
                <a:latin typeface="Calibri" panose="020F0502020204030204" pitchFamily="34" charset="0"/>
              </a:rPr>
              <a:t>FEATURES</a:t>
            </a:r>
          </a:p>
          <a:p>
            <a:pPr>
              <a:spcBef>
                <a:spcPts val="600"/>
              </a:spcBef>
            </a:pPr>
            <a:r>
              <a:rPr lang="en-US" altLang="zh-TW" sz="2800" b="1" dirty="0">
                <a:solidFill>
                  <a:srgbClr val="E60000"/>
                </a:solidFill>
                <a:latin typeface="Calibri" panose="020F0502020204030204" pitchFamily="34" charset="0"/>
              </a:rPr>
              <a:t>46</a:t>
            </a:r>
            <a:r>
              <a:rPr lang="en-US" altLang="zh-TW" sz="2800" dirty="0"/>
              <a:t> </a:t>
            </a:r>
            <a:r>
              <a:rPr lang="en-US" altLang="zh-TW" sz="2800" b="1" dirty="0">
                <a:solidFill>
                  <a:srgbClr val="000000"/>
                </a:solidFill>
                <a:latin typeface="Calibri" panose="020F0502020204030204" pitchFamily="34" charset="0"/>
              </a:rPr>
              <a:t>Will a robot take your job?</a:t>
            </a:r>
          </a:p>
          <a:p>
            <a:r>
              <a:rPr lang="en-US" altLang="zh-TW" dirty="0">
                <a:solidFill>
                  <a:srgbClr val="000000"/>
                </a:solidFill>
                <a:latin typeface="Calibri" panose="020F0502020204030204" pitchFamily="34" charset="0"/>
              </a:rPr>
              <a:t>         The future of work</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48 </a:t>
            </a:r>
            <a:r>
              <a:rPr lang="en-US" altLang="zh-TW" sz="2800" b="1" dirty="0">
                <a:solidFill>
                  <a:srgbClr val="000000"/>
                </a:solidFill>
                <a:latin typeface="Calibri" panose="020F0502020204030204" pitchFamily="34" charset="0"/>
              </a:rPr>
              <a:t>What’s next?</a:t>
            </a:r>
          </a:p>
          <a:p>
            <a:r>
              <a:rPr lang="en-US" altLang="zh-TW" dirty="0">
                <a:solidFill>
                  <a:srgbClr val="000000"/>
                </a:solidFill>
                <a:latin typeface="Calibri" panose="020F0502020204030204" pitchFamily="34" charset="0"/>
              </a:rPr>
              <a:t>         We hear from people facing life-changing decisions</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50 </a:t>
            </a:r>
            <a:r>
              <a:rPr lang="en-US" altLang="zh-TW" sz="2800" b="1" dirty="0">
                <a:solidFill>
                  <a:srgbClr val="000000"/>
                </a:solidFill>
                <a:latin typeface="Calibri" panose="020F0502020204030204" pitchFamily="34" charset="0"/>
              </a:rPr>
              <a:t>A better life?</a:t>
            </a:r>
          </a:p>
          <a:p>
            <a:r>
              <a:rPr lang="en-US" altLang="zh-TW" dirty="0">
                <a:solidFill>
                  <a:srgbClr val="000000"/>
                </a:solidFill>
                <a:latin typeface="Calibri" panose="020F0502020204030204" pitchFamily="34" charset="0"/>
              </a:rPr>
              <a:t>         One reporter’s view of the economic boom in China</a:t>
            </a:r>
          </a:p>
          <a:p>
            <a:endParaRPr lang="en-US" altLang="zh-TW" dirty="0">
              <a:solidFill>
                <a:srgbClr val="000000"/>
              </a:solidFill>
              <a:latin typeface="Calibri" panose="020F0502020204030204" pitchFamily="34" charset="0"/>
            </a:endParaRPr>
          </a:p>
          <a:p>
            <a:r>
              <a:rPr lang="en-US" altLang="zh-TW" sz="2800" b="1" dirty="0">
                <a:solidFill>
                  <a:srgbClr val="E60000"/>
                </a:solidFill>
                <a:latin typeface="Calibri" panose="020F0502020204030204" pitchFamily="34" charset="0"/>
              </a:rPr>
              <a:t>54</a:t>
            </a:r>
            <a:r>
              <a:rPr lang="en-US" altLang="zh-TW" sz="2800" dirty="0"/>
              <a:t> </a:t>
            </a:r>
            <a:r>
              <a:rPr lang="en-US" altLang="zh-TW" sz="2800" b="1" dirty="0">
                <a:solidFill>
                  <a:srgbClr val="000000"/>
                </a:solidFill>
                <a:latin typeface="Calibri" panose="020F0502020204030204" pitchFamily="34" charset="0"/>
              </a:rPr>
              <a:t>Everest tourism changed Sherpa lives</a:t>
            </a:r>
          </a:p>
          <a:p>
            <a:r>
              <a:rPr lang="en-US" altLang="zh-TW" dirty="0">
                <a:solidFill>
                  <a:srgbClr val="000000"/>
                </a:solidFill>
                <a:latin typeface="Calibri" panose="020F0502020204030204" pitchFamily="34" charset="0"/>
              </a:rPr>
              <a:t>         A video about the people who live near Everest</a:t>
            </a:r>
            <a:endParaRPr lang="zh-TW" altLang="en-US" dirty="0">
              <a:solidFill>
                <a:srgbClr val="000000"/>
              </a:solidFill>
              <a:latin typeface="Calibri" panose="020F0502020204030204" pitchFamily="34" charset="0"/>
            </a:endParaRPr>
          </a:p>
        </p:txBody>
      </p:sp>
      <p:sp>
        <p:nvSpPr>
          <p:cNvPr id="5" name="文字方塊 4">
            <a:extLst>
              <a:ext uri="{FF2B5EF4-FFF2-40B4-BE49-F238E27FC236}">
                <a16:creationId xmlns:a16="http://schemas.microsoft.com/office/drawing/2014/main" id="{E280D63F-1623-4666-9244-9E78AE427BE6}"/>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4-p. 45</a:t>
            </a:r>
            <a:endParaRPr lang="zh-TW" altLang="en-US" sz="1200" b="1" dirty="0">
              <a:solidFill>
                <a:schemeClr val="tx1">
                  <a:lumMod val="50000"/>
                  <a:lumOff val="50000"/>
                </a:schemeClr>
              </a:solidFill>
              <a:latin typeface="Calibri" panose="020F0502020204030204" pitchFamily="34" charset="0"/>
            </a:endParaRPr>
          </a:p>
        </p:txBody>
      </p:sp>
      <p:pic>
        <p:nvPicPr>
          <p:cNvPr id="7" name="圖片 6">
            <a:extLst>
              <a:ext uri="{FF2B5EF4-FFF2-40B4-BE49-F238E27FC236}">
                <a16:creationId xmlns:a16="http://schemas.microsoft.com/office/drawing/2014/main" id="{FE00D640-BB17-4444-BCAA-9EFCE49AEB70}"/>
              </a:ext>
            </a:extLst>
          </p:cNvPr>
          <p:cNvPicPr>
            <a:picLocks noChangeAspect="1"/>
          </p:cNvPicPr>
          <p:nvPr/>
        </p:nvPicPr>
        <p:blipFill>
          <a:blip r:embed="rId2"/>
          <a:stretch>
            <a:fillRect/>
          </a:stretch>
        </p:blipFill>
        <p:spPr>
          <a:xfrm>
            <a:off x="0" y="0"/>
            <a:ext cx="9144000" cy="1246638"/>
          </a:xfrm>
          <a:prstGeom prst="rect">
            <a:avLst/>
          </a:prstGeom>
        </p:spPr>
      </p:pic>
    </p:spTree>
    <p:extLst>
      <p:ext uri="{BB962C8B-B14F-4D97-AF65-F5344CB8AC3E}">
        <p14:creationId xmlns:p14="http://schemas.microsoft.com/office/powerpoint/2010/main" val="392075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360435" y="811773"/>
            <a:ext cx="8372085" cy="37548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a:t>
            </a:r>
          </a:p>
          <a:p>
            <a:pPr>
              <a:spcBef>
                <a:spcPts val="600"/>
              </a:spcBef>
            </a:pPr>
            <a:r>
              <a:rPr lang="en-US" altLang="zh-TW" b="1" dirty="0">
                <a:solidFill>
                  <a:srgbClr val="FF0066"/>
                </a:solidFill>
                <a:latin typeface="Segoe Print" panose="02000600000000000000" pitchFamily="2" charset="0"/>
              </a:rPr>
              <a:t>Here are some possibilities:</a:t>
            </a:r>
          </a:p>
          <a:p>
            <a:pPr>
              <a:spcBef>
                <a:spcPts val="600"/>
              </a:spcBef>
            </a:pPr>
            <a:r>
              <a:rPr lang="en-US" altLang="zh-TW" b="1" dirty="0">
                <a:solidFill>
                  <a:srgbClr val="FF0066"/>
                </a:solidFill>
                <a:latin typeface="Segoe Print" panose="02000600000000000000" pitchFamily="2" charset="0"/>
              </a:rPr>
              <a:t>I might do a degree in science. I’ve always been interested in that subject.</a:t>
            </a:r>
          </a:p>
          <a:p>
            <a:pPr>
              <a:spcBef>
                <a:spcPts val="600"/>
              </a:spcBef>
            </a:pPr>
            <a:r>
              <a:rPr lang="en-US" altLang="zh-TW" b="1" dirty="0">
                <a:solidFill>
                  <a:srgbClr val="FF0066"/>
                </a:solidFill>
                <a:latin typeface="Segoe Print" panose="02000600000000000000" pitchFamily="2" charset="0"/>
              </a:rPr>
              <a:t>I might get a cat. My daughter wants one.</a:t>
            </a:r>
          </a:p>
          <a:p>
            <a:pPr>
              <a:spcBef>
                <a:spcPts val="600"/>
              </a:spcBef>
            </a:pPr>
            <a:r>
              <a:rPr lang="en-US" altLang="zh-TW" b="1" dirty="0">
                <a:solidFill>
                  <a:srgbClr val="FF0066"/>
                </a:solidFill>
                <a:latin typeface="Segoe Print" panose="02000600000000000000" pitchFamily="2" charset="0"/>
              </a:rPr>
              <a:t>I probably won’t get married. I don’t have a boyfriend right now!</a:t>
            </a:r>
          </a:p>
          <a:p>
            <a:pPr>
              <a:spcBef>
                <a:spcPts val="600"/>
              </a:spcBef>
            </a:pPr>
            <a:r>
              <a:rPr lang="en-US" altLang="zh-TW" b="1" dirty="0">
                <a:solidFill>
                  <a:srgbClr val="FF0066"/>
                </a:solidFill>
                <a:latin typeface="Segoe Print" panose="02000600000000000000" pitchFamily="2" charset="0"/>
              </a:rPr>
              <a:t>I’ll definitely look for a job. I’m not happy where I am at the moment.</a:t>
            </a:r>
          </a:p>
          <a:p>
            <a:pPr>
              <a:spcBef>
                <a:spcPts val="600"/>
              </a:spcBef>
            </a:pPr>
            <a:r>
              <a:rPr lang="en-US" altLang="zh-TW" b="1" dirty="0">
                <a:solidFill>
                  <a:srgbClr val="FF0066"/>
                </a:solidFill>
                <a:latin typeface="Segoe Print" panose="02000600000000000000" pitchFamily="2" charset="0"/>
              </a:rPr>
              <a:t>I may make new friends on this course. There are some really nice people in the class.</a:t>
            </a:r>
          </a:p>
          <a:p>
            <a:pPr>
              <a:spcBef>
                <a:spcPts val="600"/>
              </a:spcBef>
            </a:pPr>
            <a:r>
              <a:rPr lang="en-US" altLang="zh-TW" b="1" dirty="0">
                <a:solidFill>
                  <a:srgbClr val="FF0066"/>
                </a:solidFill>
                <a:latin typeface="Segoe Print" panose="02000600000000000000" pitchFamily="2" charset="0"/>
              </a:rPr>
              <a:t>We’ll probably move house. We want to move to the coast.</a:t>
            </a:r>
          </a:p>
          <a:p>
            <a:pPr>
              <a:spcBef>
                <a:spcPts val="600"/>
              </a:spcBef>
            </a:pPr>
            <a:r>
              <a:rPr lang="en-US" altLang="zh-TW" b="1" dirty="0">
                <a:solidFill>
                  <a:srgbClr val="FF0066"/>
                </a:solidFill>
                <a:latin typeface="Segoe Print" panose="02000600000000000000" pitchFamily="2" charset="0"/>
              </a:rPr>
              <a:t>I probably won’t travel to a foreign country. I don’t have much money.</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360435" y="328141"/>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13</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4b</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What’s next?</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732640"/>
            <a:ext cx="84250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What is your path in education? Look at the expressions and tell your partner what you have done or what you think you will do.</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48</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6" y="1097389"/>
            <a:ext cx="843551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  </a:t>
            </a:r>
            <a:r>
              <a:rPr lang="en-US" altLang="zh-TW" sz="3200" b="1" dirty="0">
                <a:solidFill>
                  <a:schemeClr val="tx1">
                    <a:lumMod val="65000"/>
                    <a:lumOff val="35000"/>
                  </a:schemeClr>
                </a:solidFill>
                <a:latin typeface="Calibri" panose="020F0502020204030204" pitchFamily="34" charset="0"/>
              </a:rPr>
              <a:t>education</a:t>
            </a:r>
            <a:endParaRPr lang="zh-TW" altLang="en-US" sz="3200" b="1" dirty="0">
              <a:solidFill>
                <a:schemeClr val="tx1">
                  <a:lumMod val="65000"/>
                  <a:lumOff val="35000"/>
                </a:schemeClr>
              </a:solidFill>
              <a:latin typeface="Calibri" panose="020F0502020204030204" pitchFamily="34" charset="0"/>
            </a:endParaRPr>
          </a:p>
        </p:txBody>
      </p:sp>
      <p:pic>
        <p:nvPicPr>
          <p:cNvPr id="10" name="Picture 2">
            <a:extLst>
              <a:ext uri="{FF2B5EF4-FFF2-40B4-BE49-F238E27FC236}">
                <a16:creationId xmlns:a16="http://schemas.microsoft.com/office/drawing/2014/main" id="{040B4892-70F1-4A09-94CD-D044A7856E7F}"/>
              </a:ext>
            </a:extLst>
          </p:cNvPr>
          <p:cNvPicPr>
            <a:picLocks noChangeAspect="1" noChangeArrowheads="1"/>
          </p:cNvPicPr>
          <p:nvPr/>
        </p:nvPicPr>
        <p:blipFill>
          <a:blip r:embed="rId3" cstate="print"/>
          <a:srcRect/>
          <a:stretch>
            <a:fillRect/>
          </a:stretch>
        </p:blipFill>
        <p:spPr bwMode="auto">
          <a:xfrm>
            <a:off x="800987" y="2526263"/>
            <a:ext cx="3302384" cy="2121763"/>
          </a:xfrm>
          <a:prstGeom prst="rect">
            <a:avLst/>
          </a:prstGeom>
          <a:noFill/>
          <a:ln w="9525">
            <a:noFill/>
            <a:miter lim="800000"/>
            <a:headEnd/>
            <a:tailEnd/>
          </a:ln>
        </p:spPr>
      </p:pic>
      <p:sp>
        <p:nvSpPr>
          <p:cNvPr id="11" name="矩形 10">
            <a:extLst>
              <a:ext uri="{FF2B5EF4-FFF2-40B4-BE49-F238E27FC236}">
                <a16:creationId xmlns:a16="http://schemas.microsoft.com/office/drawing/2014/main" id="{087E59BC-15F9-494A-AA44-6AC842A1A631}"/>
              </a:ext>
            </a:extLst>
          </p:cNvPr>
          <p:cNvSpPr/>
          <p:nvPr/>
        </p:nvSpPr>
        <p:spPr>
          <a:xfrm>
            <a:off x="4194703" y="2629758"/>
            <a:ext cx="4743557" cy="1400383"/>
          </a:xfrm>
          <a:prstGeom prst="rect">
            <a:avLst/>
          </a:prstGeom>
        </p:spPr>
        <p:txBody>
          <a:bodyPr wrap="square">
            <a:spAutoFit/>
          </a:bodyPr>
          <a:lstStyle/>
          <a:p>
            <a:pPr marL="360363" indent="-720725">
              <a:spcBef>
                <a:spcPts val="600"/>
              </a:spcBef>
            </a:pPr>
            <a:r>
              <a:rPr lang="en-US" altLang="zh-TW" sz="2000" i="1" dirty="0">
                <a:solidFill>
                  <a:srgbClr val="0080FF"/>
                </a:solidFill>
                <a:latin typeface="Calibri" panose="020F0502020204030204" pitchFamily="34" charset="0"/>
              </a:rPr>
              <a:t>A: 	When I left school, I applied to college. Then I …</a:t>
            </a:r>
          </a:p>
          <a:p>
            <a:pPr marL="360363" indent="-720725">
              <a:spcBef>
                <a:spcPts val="600"/>
              </a:spcBef>
            </a:pPr>
            <a:r>
              <a:rPr lang="en-US" altLang="zh-TW" sz="2000" i="1" dirty="0">
                <a:solidFill>
                  <a:srgbClr val="0080FF"/>
                </a:solidFill>
                <a:latin typeface="Calibri" panose="020F0502020204030204" pitchFamily="34" charset="0"/>
              </a:rPr>
              <a:t>B: 	I got good exam results, so I think I’ll graduate with a good degree. Then I’ll …</a:t>
            </a:r>
            <a:endParaRPr lang="zh-TW" altLang="en-US" sz="2000" i="1" dirty="0">
              <a:solidFill>
                <a:srgbClr val="0080FF"/>
              </a:solidFill>
              <a:latin typeface="Calibri" panose="020F0502020204030204" pitchFamily="34" charset="0"/>
            </a:endParaRPr>
          </a:p>
        </p:txBody>
      </p:sp>
      <p:sp>
        <p:nvSpPr>
          <p:cNvPr id="12" name="矩形 11">
            <a:extLst>
              <a:ext uri="{FF2B5EF4-FFF2-40B4-BE49-F238E27FC236}">
                <a16:creationId xmlns:a16="http://schemas.microsoft.com/office/drawing/2014/main" id="{5350905B-E571-41A5-B450-D70F29EA039B}"/>
              </a:ext>
            </a:extLst>
          </p:cNvPr>
          <p:cNvSpPr/>
          <p:nvPr/>
        </p:nvSpPr>
        <p:spPr>
          <a:xfrm>
            <a:off x="1076326" y="4733763"/>
            <a:ext cx="8009723"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ideas. Some possibilities:</a:t>
            </a:r>
          </a:p>
          <a:p>
            <a:pPr>
              <a:spcBef>
                <a:spcPts val="600"/>
              </a:spcBef>
            </a:pPr>
            <a:r>
              <a:rPr lang="en-US" altLang="zh-TW" b="1" dirty="0">
                <a:solidFill>
                  <a:srgbClr val="FF0066"/>
                </a:solidFill>
                <a:latin typeface="Segoe Print" panose="02000600000000000000" pitchFamily="2" charset="0"/>
              </a:rPr>
              <a:t>I got good exam results, so I think I’ll graduate with a good degree. Then I’ll do a training course in management.</a:t>
            </a:r>
          </a:p>
          <a:p>
            <a:pPr>
              <a:spcBef>
                <a:spcPts val="600"/>
              </a:spcBef>
            </a:pPr>
            <a:r>
              <a:rPr lang="en-US" altLang="zh-TW" b="1" dirty="0">
                <a:solidFill>
                  <a:srgbClr val="FF0066"/>
                </a:solidFill>
                <a:latin typeface="Segoe Print" panose="02000600000000000000" pitchFamily="2" charset="0"/>
              </a:rPr>
              <a:t>I’ll retake my exams, and hopefully, if I pass, I’ll go to college or become an apprentice. I’ve always wanted to be an electrician.</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4722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48</a:t>
            </a:r>
            <a:endParaRPr lang="zh-TW" altLang="en-US" sz="1200" b="1" dirty="0">
              <a:solidFill>
                <a:schemeClr val="tx1">
                  <a:lumMod val="50000"/>
                  <a:lumOff val="50000"/>
                </a:schemeClr>
              </a:solidFill>
              <a:latin typeface="Calibri" panose="020F0502020204030204"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604680" y="535762"/>
            <a:ext cx="4933507" cy="1827225"/>
          </a:xfrm>
          <a:prstGeom prst="rect">
            <a:avLst/>
          </a:prstGeom>
          <a:noFill/>
          <a:ln w="9525">
            <a:noFill/>
            <a:miter lim="800000"/>
            <a:headEnd/>
            <a:tailEnd/>
          </a:ln>
        </p:spPr>
      </p:pic>
      <p:sp>
        <p:nvSpPr>
          <p:cNvPr id="5" name="矩形 4">
            <a:extLst>
              <a:ext uri="{FF2B5EF4-FFF2-40B4-BE49-F238E27FC236}">
                <a16:creationId xmlns:a16="http://schemas.microsoft.com/office/drawing/2014/main" id="{537F75B4-DC3B-4FD9-904C-D5D69D660315}"/>
              </a:ext>
            </a:extLst>
          </p:cNvPr>
          <p:cNvSpPr/>
          <p:nvPr/>
        </p:nvSpPr>
        <p:spPr>
          <a:xfrm>
            <a:off x="304909" y="2734139"/>
            <a:ext cx="8488800"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Ask and answer the questions. Ask follow-up questions.</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9AA95452-1780-4465-BD9D-A8BC7D833008}"/>
              </a:ext>
            </a:extLst>
          </p:cNvPr>
          <p:cNvSpPr/>
          <p:nvPr/>
        </p:nvSpPr>
        <p:spPr>
          <a:xfrm>
            <a:off x="658509" y="3274714"/>
            <a:ext cx="8135533"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Have you ever had to retake an exam?</a:t>
            </a:r>
          </a:p>
          <a:p>
            <a:pPr marL="360000" indent="-360000">
              <a:spcBef>
                <a:spcPts val="600"/>
              </a:spcBef>
            </a:pPr>
            <a:r>
              <a:rPr lang="en-US" altLang="zh-TW" sz="2000" dirty="0">
                <a:latin typeface="Calibri" panose="020F0502020204030204" pitchFamily="34" charset="0"/>
              </a:rPr>
              <a:t>2 	Do you often rewrite your English homework?</a:t>
            </a:r>
          </a:p>
          <a:p>
            <a:pPr marL="360000" indent="-360000">
              <a:spcBef>
                <a:spcPts val="600"/>
              </a:spcBef>
            </a:pPr>
            <a:r>
              <a:rPr lang="en-US" altLang="zh-TW" sz="2000" dirty="0">
                <a:latin typeface="Calibri" panose="020F0502020204030204" pitchFamily="34" charset="0"/>
              </a:rPr>
              <a:t>3 	How many times have you reread your </a:t>
            </a:r>
            <a:r>
              <a:rPr lang="en-US" altLang="zh-TW" sz="2000" dirty="0" err="1">
                <a:latin typeface="Calibri" panose="020F0502020204030204" pitchFamily="34" charset="0"/>
              </a:rPr>
              <a:t>favourite</a:t>
            </a:r>
            <a:r>
              <a:rPr lang="en-US" altLang="zh-TW" sz="2000" dirty="0">
                <a:latin typeface="Calibri" panose="020F0502020204030204" pitchFamily="34" charset="0"/>
              </a:rPr>
              <a:t> book?</a:t>
            </a:r>
          </a:p>
          <a:p>
            <a:pPr marL="360000" indent="-360000">
              <a:spcBef>
                <a:spcPts val="600"/>
              </a:spcBef>
            </a:pPr>
            <a:r>
              <a:rPr lang="en-US" altLang="zh-TW" sz="2000" dirty="0">
                <a:latin typeface="Calibri" panose="020F0502020204030204" pitchFamily="34" charset="0"/>
              </a:rPr>
              <a:t>4 	Do you know anyone who has retrained for a different job?</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48194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04908" y="877642"/>
            <a:ext cx="8488799"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Have you made any important decisions recently? Work in pairs. Tell your partner about one of your decisions.</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48</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Listening</a:t>
            </a:r>
            <a:endParaRPr lang="zh-TW" altLang="en-US" sz="3200" i="1" dirty="0">
              <a:solidFill>
                <a:schemeClr val="tx1">
                  <a:lumMod val="65000"/>
                  <a:lumOff val="35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B90ABFAC-09B1-4491-95DE-E7DA95FFAC96}"/>
              </a:ext>
            </a:extLst>
          </p:cNvPr>
          <p:cNvSpPr/>
          <p:nvPr/>
        </p:nvSpPr>
        <p:spPr>
          <a:xfrm>
            <a:off x="674920" y="1611597"/>
            <a:ext cx="8118787" cy="400110"/>
          </a:xfrm>
          <a:prstGeom prst="rect">
            <a:avLst/>
          </a:prstGeom>
        </p:spPr>
        <p:txBody>
          <a:bodyPr wrap="square">
            <a:spAutoFit/>
          </a:bodyPr>
          <a:lstStyle/>
          <a:p>
            <a:r>
              <a:rPr lang="en-US" altLang="zh-TW" sz="2000" i="1" dirty="0">
                <a:solidFill>
                  <a:srgbClr val="0080FF"/>
                </a:solidFill>
                <a:latin typeface="Calibri" panose="020F0502020204030204" pitchFamily="34" charset="0"/>
              </a:rPr>
              <a:t>I’ve decided to change my job. I don’t want to work in an office any more.</a:t>
            </a:r>
            <a:endParaRPr lang="zh-TW" altLang="en-US" sz="2000" i="1" dirty="0">
              <a:solidFill>
                <a:srgbClr val="0080FF"/>
              </a:solidFill>
              <a:latin typeface="Calibri" panose="020F0502020204030204" pitchFamily="34" charset="0"/>
            </a:endParaRPr>
          </a:p>
        </p:txBody>
      </p:sp>
      <p:sp>
        <p:nvSpPr>
          <p:cNvPr id="17" name="矩形 16">
            <a:extLst>
              <a:ext uri="{FF2B5EF4-FFF2-40B4-BE49-F238E27FC236}">
                <a16:creationId xmlns:a16="http://schemas.microsoft.com/office/drawing/2014/main" id="{7CA8EF8C-ED70-470A-9751-4190E23A0A3B}"/>
              </a:ext>
            </a:extLst>
          </p:cNvPr>
          <p:cNvSpPr/>
          <p:nvPr/>
        </p:nvSpPr>
        <p:spPr>
          <a:xfrm>
            <a:off x="1348740" y="4742477"/>
            <a:ext cx="7467545" cy="1712007"/>
          </a:xfrm>
          <a:prstGeom prst="rect">
            <a:avLst/>
          </a:prstGeom>
        </p:spPr>
        <p:txBody>
          <a:bodyPr wrap="square">
            <a:spAutoFit/>
          </a:bodyPr>
          <a:lstStyle/>
          <a:p>
            <a:pPr>
              <a:lnSpc>
                <a:spcPts val="1800"/>
              </a:lnSpc>
            </a:pPr>
            <a:r>
              <a:rPr lang="en-US" altLang="zh-TW" sz="1600" b="1" dirty="0">
                <a:solidFill>
                  <a:srgbClr val="FF0066"/>
                </a:solidFill>
                <a:latin typeface="Segoe Print" panose="02000600000000000000" pitchFamily="2" charset="0"/>
              </a:rPr>
              <a:t>EXAMPLE ANSWERS</a:t>
            </a:r>
          </a:p>
          <a:p>
            <a:pPr>
              <a:lnSpc>
                <a:spcPts val="1800"/>
              </a:lnSpc>
            </a:pPr>
            <a:r>
              <a:rPr lang="en-US" altLang="zh-TW" sz="1600" b="1" dirty="0">
                <a:solidFill>
                  <a:srgbClr val="FF0066"/>
                </a:solidFill>
                <a:latin typeface="Segoe Print" panose="02000600000000000000" pitchFamily="2" charset="0"/>
              </a:rPr>
              <a:t>A: she is wearing a headscarf and is likely to be in/from a Muslim country, or from a Muslim community; works in a petrol station</a:t>
            </a:r>
          </a:p>
          <a:p>
            <a:pPr>
              <a:lnSpc>
                <a:spcPts val="1800"/>
              </a:lnSpc>
            </a:pPr>
            <a:r>
              <a:rPr lang="en-US" altLang="zh-TW" sz="1600" b="1" dirty="0">
                <a:solidFill>
                  <a:srgbClr val="FF0066"/>
                </a:solidFill>
                <a:latin typeface="Segoe Print" panose="02000600000000000000" pitchFamily="2" charset="0"/>
              </a:rPr>
              <a:t>B: looks European; older; works in a cheese shop or a cheese stall in a market; perhaps Dutch or German </a:t>
            </a:r>
          </a:p>
          <a:p>
            <a:pPr>
              <a:lnSpc>
                <a:spcPts val="1800"/>
              </a:lnSpc>
            </a:pPr>
            <a:r>
              <a:rPr lang="en-US" altLang="zh-TW" sz="1600" b="1" dirty="0">
                <a:solidFill>
                  <a:srgbClr val="FF0066"/>
                </a:solidFill>
                <a:latin typeface="Segoe Print" panose="02000600000000000000" pitchFamily="2" charset="0"/>
              </a:rPr>
              <a:t>C: a group of young Muslim women; they seem to be graduating from college or university</a:t>
            </a:r>
            <a:endParaRPr lang="zh-TW" altLang="en-US" sz="1600"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59DC50ED-E7C6-40B8-AEBD-88ECF5F481B9}"/>
              </a:ext>
            </a:extLst>
          </p:cNvPr>
          <p:cNvSpPr/>
          <p:nvPr/>
        </p:nvSpPr>
        <p:spPr>
          <a:xfrm>
            <a:off x="317159" y="208170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women in the photos. Discuss where you think they are from and what they do. </a:t>
            </a:r>
            <a:endParaRPr lang="zh-TW" altLang="en-US" sz="2000" dirty="0">
              <a:latin typeface="Calibri" panose="020F0502020204030204" pitchFamily="34" charset="0"/>
              <a:cs typeface="Calibri" panose="020F0502020204030204" pitchFamily="34" charset="0"/>
            </a:endParaRPr>
          </a:p>
        </p:txBody>
      </p:sp>
      <p:grpSp>
        <p:nvGrpSpPr>
          <p:cNvPr id="11" name="群組 10">
            <a:extLst>
              <a:ext uri="{FF2B5EF4-FFF2-40B4-BE49-F238E27FC236}">
                <a16:creationId xmlns:a16="http://schemas.microsoft.com/office/drawing/2014/main" id="{3A724643-04CB-4E21-AF04-8F5B4D6D26B2}"/>
              </a:ext>
            </a:extLst>
          </p:cNvPr>
          <p:cNvGrpSpPr/>
          <p:nvPr/>
        </p:nvGrpSpPr>
        <p:grpSpPr>
          <a:xfrm>
            <a:off x="221405" y="2841611"/>
            <a:ext cx="2502733" cy="1839116"/>
            <a:chOff x="221405" y="2841611"/>
            <a:chExt cx="2502733" cy="1839116"/>
          </a:xfrm>
        </p:grpSpPr>
        <p:pic>
          <p:nvPicPr>
            <p:cNvPr id="8" name="Picture 3">
              <a:extLst>
                <a:ext uri="{FF2B5EF4-FFF2-40B4-BE49-F238E27FC236}">
                  <a16:creationId xmlns:a16="http://schemas.microsoft.com/office/drawing/2014/main" id="{660B1372-0F65-4083-AB99-8E52D6B63C59}"/>
                </a:ext>
              </a:extLst>
            </p:cNvPr>
            <p:cNvPicPr>
              <a:picLocks noChangeAspect="1" noChangeArrowheads="1"/>
            </p:cNvPicPr>
            <p:nvPr/>
          </p:nvPicPr>
          <p:blipFill>
            <a:blip r:embed="rId2" cstate="print"/>
            <a:srcRect/>
            <a:stretch>
              <a:fillRect/>
            </a:stretch>
          </p:blipFill>
          <p:spPr bwMode="auto">
            <a:xfrm>
              <a:off x="221405" y="2841611"/>
              <a:ext cx="2498171" cy="1839116"/>
            </a:xfrm>
            <a:prstGeom prst="rect">
              <a:avLst/>
            </a:prstGeom>
            <a:noFill/>
            <a:ln w="9525">
              <a:noFill/>
              <a:miter lim="800000"/>
              <a:headEnd/>
              <a:tailEnd/>
            </a:ln>
          </p:spPr>
        </p:pic>
        <p:pic>
          <p:nvPicPr>
            <p:cNvPr id="2" name="圖片 1">
              <a:extLst>
                <a:ext uri="{FF2B5EF4-FFF2-40B4-BE49-F238E27FC236}">
                  <a16:creationId xmlns:a16="http://schemas.microsoft.com/office/drawing/2014/main" id="{17F03C05-4BBE-44C8-84F4-476845A77E87}"/>
                </a:ext>
              </a:extLst>
            </p:cNvPr>
            <p:cNvPicPr>
              <a:picLocks noChangeAspect="1"/>
            </p:cNvPicPr>
            <p:nvPr/>
          </p:nvPicPr>
          <p:blipFill>
            <a:blip r:embed="rId3"/>
            <a:stretch>
              <a:fillRect/>
            </a:stretch>
          </p:blipFill>
          <p:spPr>
            <a:xfrm>
              <a:off x="2514139" y="2843172"/>
              <a:ext cx="209999" cy="216000"/>
            </a:xfrm>
            <a:prstGeom prst="rect">
              <a:avLst/>
            </a:prstGeom>
          </p:spPr>
        </p:pic>
      </p:grpSp>
      <p:grpSp>
        <p:nvGrpSpPr>
          <p:cNvPr id="7" name="群組 6">
            <a:extLst>
              <a:ext uri="{FF2B5EF4-FFF2-40B4-BE49-F238E27FC236}">
                <a16:creationId xmlns:a16="http://schemas.microsoft.com/office/drawing/2014/main" id="{A5D53C36-074D-41E9-9356-DE1F82E54535}"/>
              </a:ext>
            </a:extLst>
          </p:cNvPr>
          <p:cNvGrpSpPr/>
          <p:nvPr/>
        </p:nvGrpSpPr>
        <p:grpSpPr>
          <a:xfrm>
            <a:off x="2777084" y="2845439"/>
            <a:ext cx="2849336" cy="1839117"/>
            <a:chOff x="2777084" y="2845439"/>
            <a:chExt cx="2849336" cy="1839117"/>
          </a:xfrm>
        </p:grpSpPr>
        <p:pic>
          <p:nvPicPr>
            <p:cNvPr id="9" name="Picture 4">
              <a:extLst>
                <a:ext uri="{FF2B5EF4-FFF2-40B4-BE49-F238E27FC236}">
                  <a16:creationId xmlns:a16="http://schemas.microsoft.com/office/drawing/2014/main" id="{1775426C-DD57-4187-89B8-AAD116F8225C}"/>
                </a:ext>
              </a:extLst>
            </p:cNvPr>
            <p:cNvPicPr>
              <a:picLocks noChangeAspect="1" noChangeArrowheads="1"/>
            </p:cNvPicPr>
            <p:nvPr/>
          </p:nvPicPr>
          <p:blipFill>
            <a:blip r:embed="rId4" cstate="print"/>
            <a:srcRect/>
            <a:stretch>
              <a:fillRect/>
            </a:stretch>
          </p:blipFill>
          <p:spPr bwMode="auto">
            <a:xfrm>
              <a:off x="2777084" y="2845439"/>
              <a:ext cx="2849336" cy="1839117"/>
            </a:xfrm>
            <a:prstGeom prst="rect">
              <a:avLst/>
            </a:prstGeom>
            <a:noFill/>
            <a:ln w="9525">
              <a:noFill/>
              <a:miter lim="800000"/>
              <a:headEnd/>
              <a:tailEnd/>
            </a:ln>
          </p:spPr>
        </p:pic>
        <p:pic>
          <p:nvPicPr>
            <p:cNvPr id="3" name="圖片 2">
              <a:extLst>
                <a:ext uri="{FF2B5EF4-FFF2-40B4-BE49-F238E27FC236}">
                  <a16:creationId xmlns:a16="http://schemas.microsoft.com/office/drawing/2014/main" id="{928B9B4D-657B-4FCC-88D7-4225005C1AD6}"/>
                </a:ext>
              </a:extLst>
            </p:cNvPr>
            <p:cNvPicPr>
              <a:picLocks noChangeAspect="1"/>
            </p:cNvPicPr>
            <p:nvPr/>
          </p:nvPicPr>
          <p:blipFill>
            <a:blip r:embed="rId5"/>
            <a:stretch>
              <a:fillRect/>
            </a:stretch>
          </p:blipFill>
          <p:spPr>
            <a:xfrm>
              <a:off x="5428420" y="2854044"/>
              <a:ext cx="198000" cy="198000"/>
            </a:xfrm>
            <a:prstGeom prst="rect">
              <a:avLst/>
            </a:prstGeom>
          </p:spPr>
        </p:pic>
      </p:grpSp>
      <p:grpSp>
        <p:nvGrpSpPr>
          <p:cNvPr id="5" name="群組 4">
            <a:extLst>
              <a:ext uri="{FF2B5EF4-FFF2-40B4-BE49-F238E27FC236}">
                <a16:creationId xmlns:a16="http://schemas.microsoft.com/office/drawing/2014/main" id="{CD2E8366-15CF-45C3-A4A0-CA4E2BB05E24}"/>
              </a:ext>
            </a:extLst>
          </p:cNvPr>
          <p:cNvGrpSpPr/>
          <p:nvPr/>
        </p:nvGrpSpPr>
        <p:grpSpPr>
          <a:xfrm>
            <a:off x="5706787" y="2835684"/>
            <a:ext cx="3312559" cy="1848871"/>
            <a:chOff x="5706787" y="2835684"/>
            <a:chExt cx="3312559" cy="1848871"/>
          </a:xfrm>
        </p:grpSpPr>
        <p:pic>
          <p:nvPicPr>
            <p:cNvPr id="10" name="Picture 5">
              <a:extLst>
                <a:ext uri="{FF2B5EF4-FFF2-40B4-BE49-F238E27FC236}">
                  <a16:creationId xmlns:a16="http://schemas.microsoft.com/office/drawing/2014/main" id="{F15523A5-34C5-4677-A3B3-B1F1D6F699C6}"/>
                </a:ext>
              </a:extLst>
            </p:cNvPr>
            <p:cNvPicPr>
              <a:picLocks noChangeAspect="1" noChangeArrowheads="1"/>
            </p:cNvPicPr>
            <p:nvPr/>
          </p:nvPicPr>
          <p:blipFill>
            <a:blip r:embed="rId6" cstate="print"/>
            <a:srcRect/>
            <a:stretch>
              <a:fillRect/>
            </a:stretch>
          </p:blipFill>
          <p:spPr bwMode="auto">
            <a:xfrm>
              <a:off x="5706787" y="2835684"/>
              <a:ext cx="3312559" cy="1848871"/>
            </a:xfrm>
            <a:prstGeom prst="rect">
              <a:avLst/>
            </a:prstGeom>
            <a:noFill/>
            <a:ln w="9525">
              <a:noFill/>
              <a:miter lim="800000"/>
              <a:headEnd/>
              <a:tailEnd/>
            </a:ln>
          </p:spPr>
        </p:pic>
        <p:pic>
          <p:nvPicPr>
            <p:cNvPr id="4" name="圖片 3">
              <a:extLst>
                <a:ext uri="{FF2B5EF4-FFF2-40B4-BE49-F238E27FC236}">
                  <a16:creationId xmlns:a16="http://schemas.microsoft.com/office/drawing/2014/main" id="{60DFD23C-F97A-42A6-A7A9-3ED93156814C}"/>
                </a:ext>
              </a:extLst>
            </p:cNvPr>
            <p:cNvPicPr>
              <a:picLocks noChangeAspect="1"/>
            </p:cNvPicPr>
            <p:nvPr/>
          </p:nvPicPr>
          <p:blipFill>
            <a:blip r:embed="rId7"/>
            <a:stretch>
              <a:fillRect/>
            </a:stretch>
          </p:blipFill>
          <p:spPr>
            <a:xfrm>
              <a:off x="8817722" y="2847115"/>
              <a:ext cx="192500" cy="198000"/>
            </a:xfrm>
            <a:prstGeom prst="rect">
              <a:avLst/>
            </a:prstGeom>
          </p:spPr>
        </p:pic>
      </p:grpSp>
    </p:spTree>
    <p:extLst>
      <p:ext uri="{BB962C8B-B14F-4D97-AF65-F5344CB8AC3E}">
        <p14:creationId xmlns:p14="http://schemas.microsoft.com/office/powerpoint/2010/main" val="1649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an extract from a radio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 celebrating International Women’s Day. Choose the correct option to complete the sentences about the three women featured in the </a:t>
            </a:r>
            <a:r>
              <a:rPr lang="en-US" altLang="zh-TW" sz="2000" dirty="0" err="1">
                <a:latin typeface="Calibri" panose="020F0502020204030204" pitchFamily="34" charset="0"/>
                <a:cs typeface="Calibri" panose="020F0502020204030204" pitchFamily="34" charset="0"/>
              </a:rPr>
              <a:t>programme</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C5C651B-B9F2-46FC-A882-4B33A12C2469}"/>
              </a:ext>
            </a:extLst>
          </p:cNvPr>
          <p:cNvSpPr/>
          <p:nvPr/>
        </p:nvSpPr>
        <p:spPr>
          <a:xfrm>
            <a:off x="7092498" y="1059125"/>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29</a:t>
            </a:r>
            <a:endParaRPr lang="zh-TW" altLang="en-US" dirty="0">
              <a:solidFill>
                <a:schemeClr val="bg1">
                  <a:lumMod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9AA95452-1780-4465-BD9D-A8BC7D833008}"/>
              </a:ext>
            </a:extLst>
          </p:cNvPr>
          <p:cNvSpPr/>
          <p:nvPr/>
        </p:nvSpPr>
        <p:spPr>
          <a:xfrm>
            <a:off x="668783" y="1451179"/>
            <a:ext cx="8135533"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Devi </a:t>
            </a:r>
            <a:r>
              <a:rPr lang="en-US" altLang="zh-TW" sz="2000" i="1" dirty="0">
                <a:latin typeface="Calibri" panose="020F0502020204030204" pitchFamily="34" charset="0"/>
              </a:rPr>
              <a:t>works / studies</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2 	Devi wants to be a </a:t>
            </a:r>
            <a:r>
              <a:rPr lang="en-US" altLang="zh-TW" sz="2000" i="1" dirty="0">
                <a:latin typeface="Calibri" panose="020F0502020204030204" pitchFamily="34" charset="0"/>
              </a:rPr>
              <a:t>boss / a nurse</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3 	Elisabeth </a:t>
            </a:r>
            <a:r>
              <a:rPr lang="en-US" altLang="zh-TW" sz="2000" i="1" dirty="0">
                <a:latin typeface="Calibri" panose="020F0502020204030204" pitchFamily="34" charset="0"/>
              </a:rPr>
              <a:t>has a job / doesn’t have a job</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4	Elisabeth intends to </a:t>
            </a:r>
            <a:r>
              <a:rPr lang="en-US" altLang="zh-TW" sz="2000" i="1" dirty="0">
                <a:latin typeface="Calibri" panose="020F0502020204030204" pitchFamily="34" charset="0"/>
              </a:rPr>
              <a:t>leave her job / retire.</a:t>
            </a:r>
          </a:p>
          <a:p>
            <a:pPr marL="360000" indent="-360000">
              <a:spcBef>
                <a:spcPts val="600"/>
              </a:spcBef>
            </a:pPr>
            <a:r>
              <a:rPr lang="en-US" altLang="zh-TW" sz="2000" dirty="0">
                <a:latin typeface="Calibri" panose="020F0502020204030204" pitchFamily="34" charset="0"/>
              </a:rPr>
              <a:t>5 	</a:t>
            </a:r>
            <a:r>
              <a:rPr lang="en-US" altLang="zh-TW" sz="2000" dirty="0" err="1">
                <a:latin typeface="Calibri" panose="020F0502020204030204" pitchFamily="34" charset="0"/>
              </a:rPr>
              <a:t>Sahera</a:t>
            </a:r>
            <a:r>
              <a:rPr lang="en-US" altLang="zh-TW" sz="2000" dirty="0">
                <a:latin typeface="Calibri" panose="020F0502020204030204" pitchFamily="34" charset="0"/>
              </a:rPr>
              <a:t> has just </a:t>
            </a:r>
            <a:r>
              <a:rPr lang="en-US" altLang="zh-TW" sz="2000" i="1" dirty="0">
                <a:latin typeface="Calibri" panose="020F0502020204030204" pitchFamily="34" charset="0"/>
              </a:rPr>
              <a:t>started university / graduated from university</a:t>
            </a:r>
            <a:r>
              <a:rPr lang="en-US" altLang="zh-TW" sz="2000" dirty="0">
                <a:latin typeface="Calibri" panose="020F0502020204030204" pitchFamily="34" charset="0"/>
              </a:rPr>
              <a:t>.</a:t>
            </a:r>
          </a:p>
          <a:p>
            <a:pPr marL="360000" indent="-360000">
              <a:spcBef>
                <a:spcPts val="600"/>
              </a:spcBef>
            </a:pPr>
            <a:r>
              <a:rPr lang="en-US" altLang="zh-TW" sz="2000" dirty="0">
                <a:latin typeface="Calibri" panose="020F0502020204030204" pitchFamily="34" charset="0"/>
              </a:rPr>
              <a:t>6 	</a:t>
            </a:r>
            <a:r>
              <a:rPr lang="en-US" altLang="zh-TW" sz="2000" dirty="0" err="1">
                <a:latin typeface="Calibri" panose="020F0502020204030204" pitchFamily="34" charset="0"/>
              </a:rPr>
              <a:t>Sahera</a:t>
            </a:r>
            <a:r>
              <a:rPr lang="en-US" altLang="zh-TW" sz="2000" dirty="0">
                <a:latin typeface="Calibri" panose="020F0502020204030204" pitchFamily="34" charset="0"/>
              </a:rPr>
              <a:t> plans to </a:t>
            </a:r>
            <a:r>
              <a:rPr lang="en-US" altLang="zh-TW" sz="2000" i="1" dirty="0">
                <a:latin typeface="Calibri" panose="020F0502020204030204" pitchFamily="34" charset="0"/>
              </a:rPr>
              <a:t>stay in Kabul / leave Kabul.</a:t>
            </a:r>
            <a:endParaRPr lang="zh-TW" altLang="en-US" sz="2000" i="1" dirty="0">
              <a:latin typeface="Calibri" panose="020F0502020204030204" pitchFamily="34" charset="0"/>
            </a:endParaRPr>
          </a:p>
        </p:txBody>
      </p:sp>
      <p:sp>
        <p:nvSpPr>
          <p:cNvPr id="25" name="矩形: 圓角 4">
            <a:extLst>
              <a:ext uri="{FF2B5EF4-FFF2-40B4-BE49-F238E27FC236}">
                <a16:creationId xmlns:a16="http://schemas.microsoft.com/office/drawing/2014/main" id="{83829D02-9E96-4284-A59B-1407AE2B6DEC}"/>
              </a:ext>
            </a:extLst>
          </p:cNvPr>
          <p:cNvSpPr/>
          <p:nvPr/>
        </p:nvSpPr>
        <p:spPr>
          <a:xfrm>
            <a:off x="1595740" y="1522674"/>
            <a:ext cx="68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27" name="矩形: 圓角 4">
            <a:extLst>
              <a:ext uri="{FF2B5EF4-FFF2-40B4-BE49-F238E27FC236}">
                <a16:creationId xmlns:a16="http://schemas.microsoft.com/office/drawing/2014/main" id="{83829D02-9E96-4284-A59B-1407AE2B6DEC}"/>
              </a:ext>
            </a:extLst>
          </p:cNvPr>
          <p:cNvSpPr/>
          <p:nvPr/>
        </p:nvSpPr>
        <p:spPr>
          <a:xfrm>
            <a:off x="3717995" y="1912220"/>
            <a:ext cx="86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28" name="矩形: 圓角 4">
            <a:extLst>
              <a:ext uri="{FF2B5EF4-FFF2-40B4-BE49-F238E27FC236}">
                <a16:creationId xmlns:a16="http://schemas.microsoft.com/office/drawing/2014/main" id="{83829D02-9E96-4284-A59B-1407AE2B6DEC}"/>
              </a:ext>
            </a:extLst>
          </p:cNvPr>
          <p:cNvSpPr/>
          <p:nvPr/>
        </p:nvSpPr>
        <p:spPr>
          <a:xfrm>
            <a:off x="2091211" y="2269503"/>
            <a:ext cx="972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29" name="矩形: 圓角 4">
            <a:extLst>
              <a:ext uri="{FF2B5EF4-FFF2-40B4-BE49-F238E27FC236}">
                <a16:creationId xmlns:a16="http://schemas.microsoft.com/office/drawing/2014/main" id="{83829D02-9E96-4284-A59B-1407AE2B6DEC}"/>
              </a:ext>
            </a:extLst>
          </p:cNvPr>
          <p:cNvSpPr/>
          <p:nvPr/>
        </p:nvSpPr>
        <p:spPr>
          <a:xfrm>
            <a:off x="3188234" y="2670196"/>
            <a:ext cx="137118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30" name="矩形: 圓角 4">
            <a:extLst>
              <a:ext uri="{FF2B5EF4-FFF2-40B4-BE49-F238E27FC236}">
                <a16:creationId xmlns:a16="http://schemas.microsoft.com/office/drawing/2014/main" id="{83829D02-9E96-4284-A59B-1407AE2B6DEC}"/>
              </a:ext>
            </a:extLst>
          </p:cNvPr>
          <p:cNvSpPr/>
          <p:nvPr/>
        </p:nvSpPr>
        <p:spPr>
          <a:xfrm>
            <a:off x="4672335" y="3053807"/>
            <a:ext cx="284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sp>
        <p:nvSpPr>
          <p:cNvPr id="31" name="矩形: 圓角 4">
            <a:extLst>
              <a:ext uri="{FF2B5EF4-FFF2-40B4-BE49-F238E27FC236}">
                <a16:creationId xmlns:a16="http://schemas.microsoft.com/office/drawing/2014/main" id="{83829D02-9E96-4284-A59B-1407AE2B6DEC}"/>
              </a:ext>
            </a:extLst>
          </p:cNvPr>
          <p:cNvSpPr/>
          <p:nvPr/>
        </p:nvSpPr>
        <p:spPr>
          <a:xfrm>
            <a:off x="2730520" y="3408779"/>
            <a:ext cx="1360906"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panose="020F0502020204030204" pitchFamily="34" charset="0"/>
            </a:endParaRPr>
          </a:p>
        </p:txBody>
      </p:sp>
      <p:pic>
        <p:nvPicPr>
          <p:cNvPr id="2" name="life_2e_intermediate_sb_track_2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61434" y="970496"/>
            <a:ext cx="609600" cy="609600"/>
          </a:xfrm>
          <a:prstGeom prst="rect">
            <a:avLst/>
          </a:prstGeom>
        </p:spPr>
      </p:pic>
    </p:spTree>
    <p:extLst>
      <p:ext uri="{BB962C8B-B14F-4D97-AF65-F5344CB8AC3E}">
        <p14:creationId xmlns:p14="http://schemas.microsoft.com/office/powerpoint/2010/main" val="15830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66922" fill="hold"/>
                                        <p:tgtEl>
                                          <p:spTgt spid="2"/>
                                        </p:tgtEl>
                                      </p:cBhvr>
                                    </p:cmd>
                                  </p:childTnLst>
                                </p:cTn>
                              </p:par>
                            </p:childTnLst>
                          </p:cTn>
                        </p:par>
                      </p:childTnLst>
                    </p:cTn>
                  </p:par>
                </p:childTnLst>
              </p:cTn>
              <p:nextCondLst>
                <p:cond evt="onClick" delay="0">
                  <p:tgtEl>
                    <p:spTgt spid="2"/>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bldLst>
      <p:bldP spid="25" grpId="0" animBg="1"/>
      <p:bldP spid="27" grpId="0" animBg="1"/>
      <p:bldP spid="28" grpId="0" animBg="1"/>
      <p:bldP spid="29"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the extract again and correct the factual mistakes.</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C5C651B-B9F2-46FC-A882-4B33A12C2469}"/>
              </a:ext>
            </a:extLst>
          </p:cNvPr>
          <p:cNvSpPr/>
          <p:nvPr/>
        </p:nvSpPr>
        <p:spPr>
          <a:xfrm>
            <a:off x="7038167" y="35272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29</a:t>
            </a:r>
            <a:endParaRPr lang="zh-TW" altLang="en-US" dirty="0">
              <a:solidFill>
                <a:schemeClr val="bg1">
                  <a:lumMod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9AA95452-1780-4465-BD9D-A8BC7D833008}"/>
              </a:ext>
            </a:extLst>
          </p:cNvPr>
          <p:cNvSpPr/>
          <p:nvPr/>
        </p:nvSpPr>
        <p:spPr>
          <a:xfrm>
            <a:off x="668783" y="799669"/>
            <a:ext cx="8135533" cy="3862596"/>
          </a:xfrm>
          <a:prstGeom prst="rect">
            <a:avLst/>
          </a:prstGeom>
        </p:spPr>
        <p:txBody>
          <a:bodyPr wrap="square">
            <a:spAutoFit/>
          </a:bodyPr>
          <a:lstStyle/>
          <a:p>
            <a:pPr marL="360000" indent="-360000">
              <a:spcBef>
                <a:spcPts val="200"/>
              </a:spcBef>
            </a:pPr>
            <a:r>
              <a:rPr lang="en-US" altLang="zh-TW" sz="2000" dirty="0">
                <a:latin typeface="Calibri" panose="020F0502020204030204" pitchFamily="34" charset="0"/>
              </a:rPr>
              <a:t>1 	Devi isn’t going to stay at home forever.</a:t>
            </a:r>
          </a:p>
          <a:p>
            <a:pPr marL="360000" indent="-360000">
              <a:spcBef>
                <a:spcPts val="200"/>
              </a:spcBef>
            </a:pPr>
            <a:endParaRPr lang="en-US" altLang="zh-TW" sz="2000" dirty="0">
              <a:latin typeface="Calibri" panose="020F0502020204030204" pitchFamily="34" charset="0"/>
            </a:endParaRPr>
          </a:p>
          <a:p>
            <a:pPr marL="360000" indent="-360000">
              <a:spcBef>
                <a:spcPts val="200"/>
              </a:spcBef>
            </a:pPr>
            <a:r>
              <a:rPr lang="en-US" altLang="zh-TW" sz="2000" dirty="0">
                <a:latin typeface="Calibri" panose="020F0502020204030204" pitchFamily="34" charset="0"/>
              </a:rPr>
              <a:t>2 	Devi is taking an exam tomorrow.</a:t>
            </a:r>
          </a:p>
          <a:p>
            <a:pPr marL="360000" indent="-360000">
              <a:spcBef>
                <a:spcPts val="200"/>
              </a:spcBef>
            </a:pPr>
            <a:endParaRPr lang="en-US" altLang="zh-TW" sz="2000" dirty="0">
              <a:latin typeface="Calibri" panose="020F0502020204030204" pitchFamily="34" charset="0"/>
            </a:endParaRPr>
          </a:p>
          <a:p>
            <a:pPr marL="360000" indent="-360000">
              <a:spcBef>
                <a:spcPts val="200"/>
              </a:spcBef>
            </a:pPr>
            <a:r>
              <a:rPr lang="en-US" altLang="zh-TW" sz="2000" dirty="0">
                <a:latin typeface="Calibri" panose="020F0502020204030204" pitchFamily="34" charset="0"/>
              </a:rPr>
              <a:t>3 	Elisabeth is going to start a new job.</a:t>
            </a:r>
          </a:p>
          <a:p>
            <a:pPr marL="360000" indent="-360000">
              <a:spcBef>
                <a:spcPts val="200"/>
              </a:spcBef>
            </a:pPr>
            <a:endParaRPr lang="en-US" altLang="zh-TW" sz="2000" dirty="0">
              <a:latin typeface="Calibri" panose="020F0502020204030204" pitchFamily="34" charset="0"/>
            </a:endParaRPr>
          </a:p>
          <a:p>
            <a:pPr marL="360000" indent="-360000">
              <a:spcBef>
                <a:spcPts val="200"/>
              </a:spcBef>
            </a:pPr>
            <a:r>
              <a:rPr lang="en-US" altLang="zh-TW" sz="2000" dirty="0">
                <a:latin typeface="Calibri" panose="020F0502020204030204" pitchFamily="34" charset="0"/>
              </a:rPr>
              <a:t>4	Elisabeth is meeting her new boss on Wednesday.</a:t>
            </a:r>
          </a:p>
          <a:p>
            <a:pPr marL="360000" indent="-360000">
              <a:spcBef>
                <a:spcPts val="200"/>
              </a:spcBef>
            </a:pPr>
            <a:endParaRPr lang="en-US" altLang="zh-TW" sz="2000" dirty="0">
              <a:latin typeface="Calibri" panose="020F0502020204030204" pitchFamily="34" charset="0"/>
            </a:endParaRPr>
          </a:p>
          <a:p>
            <a:pPr marL="360000" indent="-360000">
              <a:spcBef>
                <a:spcPts val="200"/>
              </a:spcBef>
            </a:pPr>
            <a:r>
              <a:rPr lang="en-US" altLang="zh-TW" sz="2000" dirty="0">
                <a:latin typeface="Calibri" panose="020F0502020204030204" pitchFamily="34" charset="0"/>
              </a:rPr>
              <a:t>5 	</a:t>
            </a:r>
            <a:r>
              <a:rPr lang="en-US" altLang="zh-TW" sz="2000" dirty="0" err="1">
                <a:latin typeface="Calibri" panose="020F0502020204030204" pitchFamily="34" charset="0"/>
              </a:rPr>
              <a:t>Sahera’s</a:t>
            </a:r>
            <a:r>
              <a:rPr lang="en-US" altLang="zh-TW" sz="2000" dirty="0">
                <a:latin typeface="Calibri" panose="020F0502020204030204" pitchFamily="34" charset="0"/>
              </a:rPr>
              <a:t> friend is going to work in the United States.</a:t>
            </a:r>
          </a:p>
          <a:p>
            <a:pPr marL="360000" indent="-360000">
              <a:spcBef>
                <a:spcPts val="200"/>
              </a:spcBef>
            </a:pPr>
            <a:endParaRPr lang="en-US" altLang="zh-TW" sz="2000" dirty="0">
              <a:latin typeface="Calibri" panose="020F0502020204030204" pitchFamily="34" charset="0"/>
            </a:endParaRPr>
          </a:p>
          <a:p>
            <a:pPr marL="360000" indent="-360000">
              <a:spcBef>
                <a:spcPts val="200"/>
              </a:spcBef>
            </a:pPr>
            <a:r>
              <a:rPr lang="en-US" altLang="zh-TW" sz="2000" dirty="0">
                <a:latin typeface="Calibri" panose="020F0502020204030204" pitchFamily="34" charset="0"/>
              </a:rPr>
              <a:t>6 	</a:t>
            </a:r>
            <a:r>
              <a:rPr lang="en-US" altLang="zh-TW" sz="2000" dirty="0" err="1">
                <a:latin typeface="Calibri" panose="020F0502020204030204" pitchFamily="34" charset="0"/>
              </a:rPr>
              <a:t>Sahera’s</a:t>
            </a:r>
            <a:r>
              <a:rPr lang="en-US" altLang="zh-TW" sz="2000" dirty="0">
                <a:latin typeface="Calibri" panose="020F0502020204030204" pitchFamily="34" charset="0"/>
              </a:rPr>
              <a:t> friend is leaving Kabul next month.</a:t>
            </a:r>
            <a:endParaRPr lang="zh-TW" altLang="en-US" sz="2000" dirty="0">
              <a:latin typeface="Calibri" panose="020F0502020204030204" pitchFamily="34" charset="0"/>
            </a:endParaRPr>
          </a:p>
        </p:txBody>
      </p:sp>
      <p:pic>
        <p:nvPicPr>
          <p:cNvPr id="2" name="life_2e_intermediate_sb_track_2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95673" y="252663"/>
            <a:ext cx="609600" cy="609600"/>
          </a:xfrm>
          <a:prstGeom prst="rect">
            <a:avLst/>
          </a:prstGeom>
        </p:spPr>
      </p:pic>
      <p:sp>
        <p:nvSpPr>
          <p:cNvPr id="19" name="矩形 18">
            <a:extLst>
              <a:ext uri="{FF2B5EF4-FFF2-40B4-BE49-F238E27FC236}">
                <a16:creationId xmlns:a16="http://schemas.microsoft.com/office/drawing/2014/main" id="{6AE7AC57-2069-44E7-854E-596BAE2768B4}"/>
              </a:ext>
            </a:extLst>
          </p:cNvPr>
          <p:cNvSpPr/>
          <p:nvPr/>
        </p:nvSpPr>
        <p:spPr>
          <a:xfrm>
            <a:off x="1037600" y="1191700"/>
            <a:ext cx="5067413" cy="369332"/>
          </a:xfrm>
          <a:prstGeom prst="rect">
            <a:avLst/>
          </a:prstGeom>
        </p:spPr>
        <p:txBody>
          <a:bodyPr wrap="none">
            <a:spAutoFit/>
          </a:bodyPr>
          <a:lstStyle/>
          <a:p>
            <a:r>
              <a:rPr lang="en-US" altLang="zh-TW" b="1" dirty="0">
                <a:solidFill>
                  <a:srgbClr val="FF0066"/>
                </a:solidFill>
                <a:latin typeface="Segoe Print" panose="02000600000000000000" pitchFamily="2" charset="0"/>
              </a:rPr>
              <a:t>Devi isn’t going to stay </a:t>
            </a:r>
            <a:r>
              <a:rPr lang="en-US" altLang="zh-TW" b="1" i="1" dirty="0">
                <a:solidFill>
                  <a:srgbClr val="FF0066"/>
                </a:solidFill>
                <a:latin typeface="Segoe Print" panose="02000600000000000000" pitchFamily="2" charset="0"/>
              </a:rPr>
              <a:t>in this job </a:t>
            </a:r>
            <a:r>
              <a:rPr lang="en-US" altLang="zh-TW" b="1" dirty="0">
                <a:solidFill>
                  <a:srgbClr val="FF0066"/>
                </a:solidFill>
                <a:latin typeface="Segoe Print" panose="02000600000000000000" pitchFamily="2" charset="0"/>
              </a:rPr>
              <a:t>forever.</a:t>
            </a:r>
          </a:p>
        </p:txBody>
      </p:sp>
      <p:sp>
        <p:nvSpPr>
          <p:cNvPr id="20" name="矩形 19">
            <a:extLst>
              <a:ext uri="{FF2B5EF4-FFF2-40B4-BE49-F238E27FC236}">
                <a16:creationId xmlns:a16="http://schemas.microsoft.com/office/drawing/2014/main" id="{6AE7AC57-2069-44E7-854E-596BAE2768B4}"/>
              </a:ext>
            </a:extLst>
          </p:cNvPr>
          <p:cNvSpPr/>
          <p:nvPr/>
        </p:nvSpPr>
        <p:spPr>
          <a:xfrm>
            <a:off x="1041159" y="1848991"/>
            <a:ext cx="4349268" cy="369332"/>
          </a:xfrm>
          <a:prstGeom prst="rect">
            <a:avLst/>
          </a:prstGeom>
        </p:spPr>
        <p:txBody>
          <a:bodyPr wrap="none">
            <a:spAutoFit/>
          </a:bodyPr>
          <a:lstStyle/>
          <a:p>
            <a:r>
              <a:rPr lang="en-US" altLang="zh-TW" b="1" dirty="0">
                <a:solidFill>
                  <a:srgbClr val="FF0066"/>
                </a:solidFill>
                <a:latin typeface="Segoe Print" panose="02000600000000000000" pitchFamily="2" charset="0"/>
              </a:rPr>
              <a:t>Devi is taking an exam </a:t>
            </a:r>
            <a:r>
              <a:rPr lang="en-US" altLang="zh-TW" b="1" i="1" dirty="0">
                <a:solidFill>
                  <a:srgbClr val="FF0066"/>
                </a:solidFill>
                <a:latin typeface="Segoe Print" panose="02000600000000000000" pitchFamily="2" charset="0"/>
              </a:rPr>
              <a:t>next month</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6AE7AC57-2069-44E7-854E-596BAE2768B4}"/>
              </a:ext>
            </a:extLst>
          </p:cNvPr>
          <p:cNvSpPr/>
          <p:nvPr/>
        </p:nvSpPr>
        <p:spPr>
          <a:xfrm>
            <a:off x="1049831" y="2510061"/>
            <a:ext cx="5270995" cy="369332"/>
          </a:xfrm>
          <a:prstGeom prst="rect">
            <a:avLst/>
          </a:prstGeom>
        </p:spPr>
        <p:txBody>
          <a:bodyPr wrap="none">
            <a:spAutoFit/>
          </a:bodyPr>
          <a:lstStyle/>
          <a:p>
            <a:r>
              <a:rPr lang="en-US" altLang="zh-TW" b="1" dirty="0">
                <a:solidFill>
                  <a:srgbClr val="FF0066"/>
                </a:solidFill>
                <a:latin typeface="Segoe Print" panose="02000600000000000000" pitchFamily="2" charset="0"/>
              </a:rPr>
              <a:t>Elisabeth is going to start </a:t>
            </a:r>
            <a:r>
              <a:rPr lang="en-US" altLang="zh-TW" b="1" i="1" dirty="0">
                <a:solidFill>
                  <a:srgbClr val="FF0066"/>
                </a:solidFill>
                <a:latin typeface="Segoe Print" panose="02000600000000000000" pitchFamily="2" charset="0"/>
              </a:rPr>
              <a:t>her own business</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6AE7AC57-2069-44E7-854E-596BAE2768B4}"/>
              </a:ext>
            </a:extLst>
          </p:cNvPr>
          <p:cNvSpPr/>
          <p:nvPr/>
        </p:nvSpPr>
        <p:spPr>
          <a:xfrm>
            <a:off x="1044718" y="3177597"/>
            <a:ext cx="6545382" cy="369332"/>
          </a:xfrm>
          <a:prstGeom prst="rect">
            <a:avLst/>
          </a:prstGeom>
        </p:spPr>
        <p:txBody>
          <a:bodyPr wrap="none">
            <a:spAutoFit/>
          </a:bodyPr>
          <a:lstStyle/>
          <a:p>
            <a:r>
              <a:rPr lang="en-US" altLang="zh-TW" b="1" dirty="0">
                <a:solidFill>
                  <a:srgbClr val="FF0066"/>
                </a:solidFill>
                <a:latin typeface="Segoe Print" panose="02000600000000000000" pitchFamily="2" charset="0"/>
              </a:rPr>
              <a:t>Elisabeth is meeting </a:t>
            </a:r>
            <a:r>
              <a:rPr lang="en-US" altLang="zh-TW" b="1" i="1" dirty="0">
                <a:solidFill>
                  <a:srgbClr val="FF0066"/>
                </a:solidFill>
                <a:latin typeface="Segoe Print" panose="02000600000000000000" pitchFamily="2" charset="0"/>
              </a:rPr>
              <a:t>the bank manager </a:t>
            </a:r>
            <a:r>
              <a:rPr lang="en-US" altLang="zh-TW" b="1" dirty="0">
                <a:solidFill>
                  <a:srgbClr val="FF0066"/>
                </a:solidFill>
                <a:latin typeface="Segoe Print" panose="02000600000000000000" pitchFamily="2" charset="0"/>
              </a:rPr>
              <a:t>on Wednesday.</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6AE7AC57-2069-44E7-854E-596BAE2768B4}"/>
              </a:ext>
            </a:extLst>
          </p:cNvPr>
          <p:cNvSpPr/>
          <p:nvPr/>
        </p:nvSpPr>
        <p:spPr>
          <a:xfrm>
            <a:off x="1044718" y="3828422"/>
            <a:ext cx="6449201" cy="369332"/>
          </a:xfrm>
          <a:prstGeom prst="rect">
            <a:avLst/>
          </a:prstGeom>
        </p:spPr>
        <p:txBody>
          <a:bodyPr wrap="none">
            <a:spAutoFit/>
          </a:bodyPr>
          <a:lstStyle/>
          <a:p>
            <a:r>
              <a:rPr lang="en-US" altLang="zh-TW" b="1" dirty="0" err="1">
                <a:solidFill>
                  <a:srgbClr val="FF0066"/>
                </a:solidFill>
                <a:latin typeface="Segoe Print" panose="02000600000000000000" pitchFamily="2" charset="0"/>
              </a:rPr>
              <a:t>Sahera’s</a:t>
            </a:r>
            <a:r>
              <a:rPr lang="en-US" altLang="zh-TW" b="1" dirty="0">
                <a:solidFill>
                  <a:srgbClr val="FF0066"/>
                </a:solidFill>
                <a:latin typeface="Segoe Print" panose="02000600000000000000" pitchFamily="2" charset="0"/>
              </a:rPr>
              <a:t> friend is going to </a:t>
            </a:r>
            <a:r>
              <a:rPr lang="en-US" altLang="zh-TW" b="1" i="1" dirty="0">
                <a:solidFill>
                  <a:srgbClr val="FF0066"/>
                </a:solidFill>
                <a:latin typeface="Segoe Print" panose="02000600000000000000" pitchFamily="2" charset="0"/>
              </a:rPr>
              <a:t>study</a:t>
            </a:r>
            <a:r>
              <a:rPr lang="en-US" altLang="zh-TW" b="1" dirty="0">
                <a:solidFill>
                  <a:srgbClr val="FF0066"/>
                </a:solidFill>
                <a:latin typeface="Segoe Print" panose="02000600000000000000" pitchFamily="2" charset="0"/>
              </a:rPr>
              <a:t> in the United States.</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6AE7AC57-2069-44E7-854E-596BAE2768B4}"/>
              </a:ext>
            </a:extLst>
          </p:cNvPr>
          <p:cNvSpPr/>
          <p:nvPr/>
        </p:nvSpPr>
        <p:spPr>
          <a:xfrm>
            <a:off x="1044718" y="4477599"/>
            <a:ext cx="5133136" cy="369332"/>
          </a:xfrm>
          <a:prstGeom prst="rect">
            <a:avLst/>
          </a:prstGeom>
        </p:spPr>
        <p:txBody>
          <a:bodyPr wrap="none">
            <a:spAutoFit/>
          </a:bodyPr>
          <a:lstStyle/>
          <a:p>
            <a:r>
              <a:rPr lang="en-US" altLang="zh-TW" b="1" dirty="0" err="1">
                <a:solidFill>
                  <a:srgbClr val="FF0066"/>
                </a:solidFill>
                <a:latin typeface="Segoe Print" panose="02000600000000000000" pitchFamily="2" charset="0"/>
              </a:rPr>
              <a:t>Sahera’s</a:t>
            </a:r>
            <a:r>
              <a:rPr lang="en-US" altLang="zh-TW" b="1" dirty="0">
                <a:solidFill>
                  <a:srgbClr val="FF0066"/>
                </a:solidFill>
                <a:latin typeface="Segoe Print" panose="02000600000000000000" pitchFamily="2" charset="0"/>
              </a:rPr>
              <a:t> friend is leaving Kabul next </a:t>
            </a:r>
            <a:r>
              <a:rPr lang="en-US" altLang="zh-TW" b="1" i="1" dirty="0">
                <a:solidFill>
                  <a:srgbClr val="FF0066"/>
                </a:solidFill>
                <a:latin typeface="Segoe Print" panose="02000600000000000000" pitchFamily="2" charset="0"/>
              </a:rPr>
              <a:t>week</a:t>
            </a:r>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BA0164B5-E8E3-4722-B34F-CDAA562CEBB2}"/>
              </a:ext>
            </a:extLst>
          </p:cNvPr>
          <p:cNvSpPr/>
          <p:nvPr/>
        </p:nvSpPr>
        <p:spPr>
          <a:xfrm>
            <a:off x="304909" y="501859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of the three women has decided what she is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going to do? Who doesn’t know yet?</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D9F11C67-ED1B-4E43-87FF-DBBA275F3681}"/>
              </a:ext>
            </a:extLst>
          </p:cNvPr>
          <p:cNvSpPr/>
          <p:nvPr/>
        </p:nvSpPr>
        <p:spPr>
          <a:xfrm>
            <a:off x="686865" y="5742883"/>
            <a:ext cx="800272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Devi and Elisabeth have decided what to do.</a:t>
            </a:r>
            <a:r>
              <a:rPr lang="zh-TW" altLang="en-US" b="1" dirty="0">
                <a:solidFill>
                  <a:srgbClr val="FF0066"/>
                </a:solidFill>
                <a:latin typeface="Segoe Print" panose="02000600000000000000" pitchFamily="2" charset="0"/>
              </a:rPr>
              <a:t> </a:t>
            </a:r>
            <a:r>
              <a:rPr lang="en-US" altLang="zh-TW" b="1" dirty="0" err="1">
                <a:solidFill>
                  <a:srgbClr val="FF0066"/>
                </a:solidFill>
                <a:latin typeface="Segoe Print" panose="02000600000000000000" pitchFamily="2" charset="0"/>
              </a:rPr>
              <a:t>Sahera</a:t>
            </a:r>
            <a:r>
              <a:rPr lang="en-US" altLang="zh-TW" b="1" dirty="0">
                <a:solidFill>
                  <a:srgbClr val="FF0066"/>
                </a:solidFill>
                <a:latin typeface="Segoe Print" panose="02000600000000000000" pitchFamily="2" charset="0"/>
              </a:rPr>
              <a:t> hasn’t yet.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78048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67055" fill="hold"/>
                                        <p:tgtEl>
                                          <p:spTgt spid="2"/>
                                        </p:tgtEl>
                                      </p:cBhvr>
                                    </p:cmd>
                                  </p:childTnLst>
                                </p:cTn>
                              </p:par>
                            </p:childTnLst>
                          </p:cTn>
                        </p:par>
                      </p:childTnLst>
                    </p:cTn>
                  </p:par>
                </p:childTnLst>
              </p:cTn>
              <p:nextCondLst>
                <p:cond evt="onClick" delay="0">
                  <p:tgtEl>
                    <p:spTgt spid="2"/>
                  </p:tgtEl>
                </p:cond>
              </p:nextCondLst>
            </p:seq>
            <p:audio>
              <p:cMediaNode vol="80000">
                <p:cTn id="43" fill="hold" display="0">
                  <p:stCondLst>
                    <p:cond delay="indefinite"/>
                  </p:stCondLst>
                  <p:endCondLst>
                    <p:cond evt="onStopAudio" delay="0">
                      <p:tgtEl>
                        <p:sldTgt/>
                      </p:tgtEl>
                    </p:cond>
                  </p:endCondLst>
                </p:cTn>
                <p:tgtEl>
                  <p:spTgt spid="2"/>
                </p:tgtEl>
              </p:cMediaNode>
            </p:audio>
          </p:childTnLst>
        </p:cTn>
      </p:par>
    </p:tnLst>
    <p:bldLst>
      <p:bldP spid="19" grpId="0"/>
      <p:bldP spid="20" grpId="0"/>
      <p:bldP spid="21" grpId="0"/>
      <p:bldP spid="22" grpId="0"/>
      <p:bldP spid="23" grpId="0"/>
      <p:bldP spid="2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08852661-CC52-4F79-AE8D-CA397E692F7E}"/>
              </a:ext>
            </a:extLst>
          </p:cNvPr>
          <p:cNvSpPr/>
          <p:nvPr/>
        </p:nvSpPr>
        <p:spPr>
          <a:xfrm>
            <a:off x="384651" y="902133"/>
            <a:ext cx="8352928" cy="5032147"/>
          </a:xfrm>
          <a:prstGeom prst="rect">
            <a:avLst/>
          </a:prstGeom>
          <a:ln>
            <a:solidFill>
              <a:srgbClr val="0000E1"/>
            </a:solidFill>
          </a:ln>
        </p:spPr>
        <p:txBody>
          <a:bodyPr wrap="square">
            <a:spAutoFit/>
          </a:bodyPr>
          <a:lstStyle/>
          <a:p>
            <a:pPr marL="361950" indent="-361950">
              <a:spcBef>
                <a:spcPts val="600"/>
              </a:spcBef>
            </a:pPr>
            <a:r>
              <a:rPr lang="en-US" altLang="zh-TW" b="1" dirty="0">
                <a:solidFill>
                  <a:srgbClr val="0000E1"/>
                </a:solidFill>
                <a:latin typeface="Calibri" panose="020F0502020204030204" pitchFamily="34" charset="0"/>
              </a:rPr>
              <a:t>1	Devi is from West Sumatra in Indonesia</a:t>
            </a:r>
          </a:p>
          <a:p>
            <a:pPr marL="361950" indent="-361950">
              <a:spcBef>
                <a:spcPts val="600"/>
              </a:spcBef>
            </a:pPr>
            <a:r>
              <a:rPr lang="en-US" altLang="zh-TW" b="1" dirty="0">
                <a:solidFill>
                  <a:srgbClr val="0000E1"/>
                </a:solidFill>
                <a:latin typeface="Calibri" panose="020F0502020204030204" pitchFamily="34" charset="0"/>
              </a:rPr>
              <a:t>D:</a:t>
            </a:r>
            <a:r>
              <a:rPr lang="en-US" altLang="zh-TW" dirty="0">
                <a:solidFill>
                  <a:srgbClr val="0000E1"/>
                </a:solidFill>
                <a:latin typeface="Calibri" panose="020F0502020204030204" pitchFamily="34" charset="0"/>
              </a:rPr>
              <a:t>	I didn’t stay on at school, because generally girls don’t here. But then I got this job. I’m the first girl in my family to work outside the home. Since the economic crisis, more women have jobs. I feel very different about my future now. </a:t>
            </a:r>
            <a:r>
              <a:rPr lang="en-US" altLang="zh-TW" b="1" dirty="0">
                <a:solidFill>
                  <a:srgbClr val="0000E1"/>
                </a:solidFill>
                <a:latin typeface="Calibri" panose="020F0502020204030204" pitchFamily="34" charset="0"/>
              </a:rPr>
              <a:t>I’m going to change my job</a:t>
            </a:r>
            <a:r>
              <a:rPr lang="en-US" altLang="zh-TW" dirty="0">
                <a:solidFill>
                  <a:srgbClr val="0000E1"/>
                </a:solidFill>
                <a:latin typeface="Calibri" panose="020F0502020204030204" pitchFamily="34" charset="0"/>
              </a:rPr>
              <a:t>. I don’t want to stay in this one forever. I want to train as a nurse, so I’ve applied to college. I hope to get a place on the next course. </a:t>
            </a:r>
            <a:r>
              <a:rPr lang="en-US" altLang="zh-TW" b="1" dirty="0">
                <a:solidFill>
                  <a:srgbClr val="0000E1"/>
                </a:solidFill>
                <a:latin typeface="Calibri" panose="020F0502020204030204" pitchFamily="34" charset="0"/>
              </a:rPr>
              <a:t>It starts in January. I’m taking the entrance exam next month</a:t>
            </a:r>
            <a:r>
              <a:rPr lang="en-US" altLang="zh-TW" dirty="0">
                <a:solidFill>
                  <a:srgbClr val="0000E1"/>
                </a:solidFill>
                <a:latin typeface="Calibri" panose="020F0502020204030204" pitchFamily="34" charset="0"/>
              </a:rPr>
              <a:t>. I’m very nervous about it. I haven’t told my boss. </a:t>
            </a:r>
            <a:r>
              <a:rPr lang="en-US" altLang="zh-TW" b="1" dirty="0">
                <a:solidFill>
                  <a:srgbClr val="0000E1"/>
                </a:solidFill>
                <a:latin typeface="Calibri" panose="020F0502020204030204" pitchFamily="34" charset="0"/>
              </a:rPr>
              <a:t>I suppose I’ll tell him soon.</a:t>
            </a:r>
          </a:p>
          <a:p>
            <a:pPr marL="360363" indent="-360363">
              <a:spcBef>
                <a:spcPts val="600"/>
              </a:spcBef>
            </a:pPr>
            <a:r>
              <a:rPr lang="en-US" altLang="zh-TW" b="1" dirty="0">
                <a:solidFill>
                  <a:srgbClr val="0000E1"/>
                </a:solidFill>
                <a:latin typeface="Calibri" panose="020F0502020204030204" pitchFamily="34" charset="0"/>
              </a:rPr>
              <a:t>2	Elisabeth is from Bruges in Belgium</a:t>
            </a:r>
          </a:p>
          <a:p>
            <a:pPr marL="360363" indent="-360363">
              <a:spcBef>
                <a:spcPts val="600"/>
              </a:spcBef>
            </a:pPr>
            <a:r>
              <a:rPr lang="en-US" altLang="zh-TW" b="1" dirty="0">
                <a:solidFill>
                  <a:srgbClr val="0000E1"/>
                </a:solidFill>
                <a:latin typeface="Calibri" panose="020F0502020204030204" pitchFamily="34" charset="0"/>
              </a:rPr>
              <a:t>E: </a:t>
            </a:r>
            <a:r>
              <a:rPr lang="en-US" altLang="zh-TW" dirty="0">
                <a:solidFill>
                  <a:srgbClr val="0000E1"/>
                </a:solidFill>
                <a:latin typeface="Calibri" panose="020F0502020204030204" pitchFamily="34" charset="0"/>
              </a:rPr>
              <a:t>	I work in a factory. It’s a good job but the company is making people redundant. So I’m going to take the redundancy package because it’s an opportunity to start again. I got married very young and had a family, so I didn’t finish my education. But I’ve just finished evening classes in business studies, and now I’m going to start my own business. It’s something I already do as a hobby, I make and sell </a:t>
            </a:r>
            <a:r>
              <a:rPr lang="en-US" altLang="zh-TW" dirty="0" err="1">
                <a:solidFill>
                  <a:srgbClr val="0000E1"/>
                </a:solidFill>
                <a:latin typeface="Calibri" panose="020F0502020204030204" pitchFamily="34" charset="0"/>
              </a:rPr>
              <a:t>speciality</a:t>
            </a:r>
            <a:r>
              <a:rPr lang="en-US" altLang="zh-TW" dirty="0">
                <a:solidFill>
                  <a:srgbClr val="0000E1"/>
                </a:solidFill>
                <a:latin typeface="Calibri" panose="020F0502020204030204" pitchFamily="34" charset="0"/>
              </a:rPr>
              <a:t> cheeses. Just a moment, I’ll get you some. Here you are, taste this. Do you like it? Well, I’m meeting the bank manager on Wednesday to discuss my business plan. And hey, maybe I’ll take some cheese for him to taste as well!</a:t>
            </a:r>
          </a:p>
        </p:txBody>
      </p:sp>
      <p:sp>
        <p:nvSpPr>
          <p:cNvPr id="7" name="矩形 6">
            <a:extLst>
              <a:ext uri="{FF2B5EF4-FFF2-40B4-BE49-F238E27FC236}">
                <a16:creationId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29</a:t>
            </a:r>
            <a:endParaRPr lang="zh-TW" altLang="en-US" dirty="0">
              <a:solidFill>
                <a:schemeClr val="bg1">
                  <a:lumMod val="50000"/>
                </a:schemeClr>
              </a:solidFill>
              <a:latin typeface="Calibri" panose="020F0502020204030204" pitchFamily="34" charset="0"/>
            </a:endParaRPr>
          </a:p>
        </p:txBody>
      </p:sp>
      <p:pic>
        <p:nvPicPr>
          <p:cNvPr id="6" name="life_2e_intermediate_sb_track_29.mp3">
            <a:hlinkClick r:id="" action="ppaction://media"/>
          </p:cNvPr>
          <p:cNvPicPr>
            <a:picLocks noChangeAspect="1"/>
          </p:cNvPicPr>
          <p:nvPr>
            <a:audioFile r:link="rId1"/>
            <p:extLst>
              <p:ext uri="{DAA4B4D4-6D71-4841-9C94-3DE7FCFB9230}">
                <p14:media xmlns:p14="http://schemas.microsoft.com/office/powerpoint/2010/main" r:embed="rId2">
                  <p14:trim end="49755"/>
                </p14:media>
              </p:ext>
            </p:extLst>
          </p:nvPr>
        </p:nvPicPr>
        <p:blipFill>
          <a:blip r:embed="rId4"/>
          <a:stretch>
            <a:fillRect/>
          </a:stretch>
        </p:blipFill>
        <p:spPr>
          <a:xfrm>
            <a:off x="2306466" y="208910"/>
            <a:ext cx="609600" cy="609600"/>
          </a:xfrm>
          <a:prstGeom prst="rect">
            <a:avLst/>
          </a:prstGeom>
        </p:spPr>
      </p:pic>
    </p:spTree>
    <p:extLst>
      <p:ext uri="{BB962C8B-B14F-4D97-AF65-F5344CB8AC3E}">
        <p14:creationId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7167" fill="hold"/>
                                        <p:tgtEl>
                                          <p:spTgt spid="6"/>
                                        </p:tgtEl>
                                      </p:cBhvr>
                                    </p:cmd>
                                  </p:childTnLst>
                                </p:cTn>
                              </p:par>
                            </p:childTnLst>
                          </p:cTn>
                        </p:par>
                      </p:childTnLst>
                    </p:cTn>
                  </p:par>
                </p:childTnLst>
              </p:cTn>
              <p:nextCondLst>
                <p:cond evt="onClick" delay="0">
                  <p:tgtEl>
                    <p:spTgt spid="6"/>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08852661-CC52-4F79-AE8D-CA397E692F7E}"/>
              </a:ext>
            </a:extLst>
          </p:cNvPr>
          <p:cNvSpPr/>
          <p:nvPr/>
        </p:nvSpPr>
        <p:spPr>
          <a:xfrm>
            <a:off x="384651" y="902133"/>
            <a:ext cx="8352928" cy="2385268"/>
          </a:xfrm>
          <a:prstGeom prst="rect">
            <a:avLst/>
          </a:prstGeom>
          <a:ln>
            <a:solidFill>
              <a:srgbClr val="0000E1"/>
            </a:solidFill>
          </a:ln>
        </p:spPr>
        <p:txBody>
          <a:bodyPr wrap="square">
            <a:spAutoFit/>
          </a:bodyPr>
          <a:lstStyle/>
          <a:p>
            <a:pPr marL="360363" indent="-360363">
              <a:spcBef>
                <a:spcPts val="600"/>
              </a:spcBef>
            </a:pPr>
            <a:r>
              <a:rPr lang="en-US" altLang="zh-TW" b="1" dirty="0">
                <a:solidFill>
                  <a:srgbClr val="0000E1"/>
                </a:solidFill>
                <a:latin typeface="Calibri" panose="020F0502020204030204" pitchFamily="34" charset="0"/>
              </a:rPr>
              <a:t>3 	</a:t>
            </a:r>
            <a:r>
              <a:rPr lang="en-US" altLang="zh-TW" b="1" dirty="0" err="1">
                <a:solidFill>
                  <a:srgbClr val="0000E1"/>
                </a:solidFill>
                <a:latin typeface="Calibri" panose="020F0502020204030204" pitchFamily="34" charset="0"/>
              </a:rPr>
              <a:t>Sahera</a:t>
            </a:r>
            <a:r>
              <a:rPr lang="en-US" altLang="zh-TW" b="1" dirty="0">
                <a:solidFill>
                  <a:srgbClr val="0000E1"/>
                </a:solidFill>
                <a:latin typeface="Calibri" panose="020F0502020204030204" pitchFamily="34" charset="0"/>
              </a:rPr>
              <a:t> is from Kabul in Afghanistan</a:t>
            </a:r>
          </a:p>
          <a:p>
            <a:pPr marL="360363" indent="-360363">
              <a:spcBef>
                <a:spcPts val="600"/>
              </a:spcBef>
            </a:pPr>
            <a:r>
              <a:rPr lang="en-US" altLang="zh-TW" b="1" dirty="0">
                <a:solidFill>
                  <a:srgbClr val="0000E1"/>
                </a:solidFill>
                <a:latin typeface="Calibri" panose="020F0502020204030204" pitchFamily="34" charset="0"/>
              </a:rPr>
              <a:t>S:</a:t>
            </a:r>
            <a:r>
              <a:rPr lang="en-US" altLang="zh-TW" dirty="0">
                <a:solidFill>
                  <a:srgbClr val="0000E1"/>
                </a:solidFill>
                <a:latin typeface="Calibri" panose="020F0502020204030204" pitchFamily="34" charset="0"/>
              </a:rPr>
              <a:t>	 It’s very difficult to study at university level here. Many girls get no education at all. But we have managed to complete our degrees and graduate from the department of language and literature. Now we’re thinking about the next step. Many of the graduates are going to work as teachers. My friend is going to continue her studies in the United States. I’m going to stay here in the city, because my family is here. I guess I’ll take some time off and visit my parents. And I want to spend time with my friend because she’s leaving next week.</a:t>
            </a:r>
          </a:p>
        </p:txBody>
      </p:sp>
      <p:sp>
        <p:nvSpPr>
          <p:cNvPr id="7" name="矩形 6">
            <a:extLst>
              <a:ext uri="{FF2B5EF4-FFF2-40B4-BE49-F238E27FC236}">
                <a16:creationId xmlns:a16="http://schemas.microsoft.com/office/drawing/2014/main" id="{CC82F514-10F3-490B-8401-EB1013E8FE33}"/>
              </a:ext>
            </a:extLst>
          </p:cNvPr>
          <p:cNvSpPr/>
          <p:nvPr/>
        </p:nvSpPr>
        <p:spPr>
          <a:xfrm>
            <a:off x="1348960" y="329044"/>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29</a:t>
            </a:r>
            <a:endParaRPr lang="zh-TW" altLang="en-US" dirty="0">
              <a:solidFill>
                <a:schemeClr val="bg1">
                  <a:lumMod val="50000"/>
                </a:schemeClr>
              </a:solidFill>
              <a:latin typeface="Calibri" panose="020F0502020204030204" pitchFamily="34" charset="0"/>
            </a:endParaRPr>
          </a:p>
        </p:txBody>
      </p:sp>
      <p:pic>
        <p:nvPicPr>
          <p:cNvPr id="6" name="life_2e_intermediate_sb_track_29.mp3">
            <a:hlinkClick r:id="" action="ppaction://media"/>
          </p:cNvPr>
          <p:cNvPicPr>
            <a:picLocks noChangeAspect="1"/>
          </p:cNvPicPr>
          <p:nvPr>
            <a:audioFile r:link="rId1"/>
            <p:extLst>
              <p:ext uri="{DAA4B4D4-6D71-4841-9C94-3DE7FCFB9230}">
                <p14:media xmlns:p14="http://schemas.microsoft.com/office/powerpoint/2010/main" r:embed="rId2">
                  <p14:trim st="118400"/>
                </p14:media>
              </p:ext>
            </p:extLst>
          </p:nvPr>
        </p:nvPicPr>
        <p:blipFill>
          <a:blip r:embed="rId4"/>
          <a:stretch>
            <a:fillRect/>
          </a:stretch>
        </p:blipFill>
        <p:spPr>
          <a:xfrm>
            <a:off x="2306466" y="208910"/>
            <a:ext cx="609600" cy="609600"/>
          </a:xfrm>
          <a:prstGeom prst="rect">
            <a:avLst/>
          </a:prstGeom>
        </p:spPr>
      </p:pic>
    </p:spTree>
    <p:extLst>
      <p:ext uri="{BB962C8B-B14F-4D97-AF65-F5344CB8AC3E}">
        <p14:creationId xmlns:p14="http://schemas.microsoft.com/office/powerpoint/2010/main" val="33555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8522" fill="hold"/>
                                        <p:tgtEl>
                                          <p:spTgt spid="6"/>
                                        </p:tgtEl>
                                      </p:cBhvr>
                                    </p:cmd>
                                  </p:childTnLst>
                                </p:cTn>
                              </p:par>
                            </p:childTnLst>
                          </p:cTn>
                        </p:par>
                      </p:childTnLst>
                    </p:cTn>
                  </p:par>
                </p:childTnLst>
              </p:cTn>
              <p:nextCondLst>
                <p:cond evt="onClick" delay="0">
                  <p:tgtEl>
                    <p:spTgt spid="6"/>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37F75B4-DC3B-4FD9-904C-D5D69D660315}"/>
              </a:ext>
            </a:extLst>
          </p:cNvPr>
          <p:cNvSpPr/>
          <p:nvPr/>
        </p:nvSpPr>
        <p:spPr>
          <a:xfrm>
            <a:off x="346005" y="1049175"/>
            <a:ext cx="84888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sentences in bold in the </a:t>
            </a:r>
            <a:r>
              <a:rPr lang="en-US" altLang="zh-TW" sz="2000" dirty="0" err="1">
                <a:latin typeface="Calibri" panose="020F0502020204030204" pitchFamily="34" charset="0"/>
                <a:cs typeface="Calibri" panose="020F0502020204030204" pitchFamily="34" charset="0"/>
              </a:rPr>
              <a:t>audioscript</a:t>
            </a:r>
            <a:r>
              <a:rPr lang="en-US" altLang="zh-TW" sz="2000" dirty="0">
                <a:latin typeface="Calibri" panose="020F0502020204030204" pitchFamily="34" charset="0"/>
                <a:cs typeface="Calibri" panose="020F0502020204030204" pitchFamily="34" charset="0"/>
              </a:rPr>
              <a:t> on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page 182. Find the following.</a:t>
            </a:r>
            <a:endParaRPr lang="zh-TW" altLang="en-US" sz="2000" dirty="0">
              <a:latin typeface="Calibri" panose="020F0502020204030204" pitchFamily="34" charset="0"/>
              <a:cs typeface="Calibri" panose="020F0502020204030204" pitchFamily="34" charset="0"/>
            </a:endParaRPr>
          </a:p>
        </p:txBody>
      </p:sp>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14" name="矩形 13">
            <a:extLst>
              <a:ext uri="{FF2B5EF4-FFF2-40B4-BE49-F238E27FC236}">
                <a16:creationId xmlns:a16="http://schemas.microsoft.com/office/drawing/2014/main" id="{15B0CE91-790F-455C-8DBB-28354FF4A8E6}"/>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 </a:t>
            </a:r>
            <a:r>
              <a:rPr lang="zh-TW" altLang="en-US" sz="3200" b="1" dirty="0">
                <a:solidFill>
                  <a:srgbClr val="E60000"/>
                </a:solidFill>
                <a:latin typeface="Calibri" panose="020F0502020204030204" pitchFamily="34" charset="0"/>
              </a:rPr>
              <a:t> </a:t>
            </a:r>
            <a:r>
              <a:rPr lang="en-US" altLang="zh-TW" sz="3200" b="1" dirty="0">
                <a:solidFill>
                  <a:schemeClr val="tx1">
                    <a:lumMod val="65000"/>
                    <a:lumOff val="35000"/>
                  </a:schemeClr>
                </a:solidFill>
                <a:latin typeface="Calibri" panose="020F0502020204030204" pitchFamily="34" charset="0"/>
              </a:rPr>
              <a:t>future forms</a:t>
            </a:r>
            <a:endParaRPr lang="zh-TW" altLang="en-US" sz="3200" b="1" dirty="0">
              <a:solidFill>
                <a:schemeClr val="tx1">
                  <a:lumMod val="65000"/>
                  <a:lumOff val="35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BB18B006-4640-42C0-868D-C57C67AA05CE}"/>
              </a:ext>
            </a:extLst>
          </p:cNvPr>
          <p:cNvSpPr/>
          <p:nvPr/>
        </p:nvSpPr>
        <p:spPr>
          <a:xfrm>
            <a:off x="658509" y="3536650"/>
            <a:ext cx="5519781" cy="1431161"/>
          </a:xfrm>
          <a:prstGeom prst="rect">
            <a:avLst/>
          </a:prstGeom>
        </p:spPr>
        <p:txBody>
          <a:bodyPr wrap="none">
            <a:spAutoFit/>
          </a:bodyPr>
          <a:lstStyle/>
          <a:p>
            <a:pPr marL="360363" indent="-360363">
              <a:spcBef>
                <a:spcPts val="600"/>
              </a:spcBef>
            </a:pPr>
            <a:r>
              <a:rPr lang="en-US" altLang="zh-TW" b="1" dirty="0">
                <a:solidFill>
                  <a:srgbClr val="FF0066"/>
                </a:solidFill>
                <a:latin typeface="Segoe Print" panose="02000600000000000000" pitchFamily="2" charset="0"/>
              </a:rPr>
              <a:t>1 	It starts in January.</a:t>
            </a:r>
          </a:p>
          <a:p>
            <a:pPr marL="360363" indent="-360363">
              <a:spcBef>
                <a:spcPts val="600"/>
              </a:spcBef>
            </a:pPr>
            <a:r>
              <a:rPr lang="en-US" altLang="zh-TW" b="1" dirty="0">
                <a:solidFill>
                  <a:srgbClr val="FF0066"/>
                </a:solidFill>
                <a:latin typeface="Segoe Print" panose="02000600000000000000" pitchFamily="2" charset="0"/>
              </a:rPr>
              <a:t>2 	I suppose I’ll tell him soon.</a:t>
            </a:r>
          </a:p>
          <a:p>
            <a:pPr marL="360363" indent="-360363">
              <a:spcBef>
                <a:spcPts val="600"/>
              </a:spcBef>
            </a:pPr>
            <a:r>
              <a:rPr lang="en-US" altLang="zh-TW" b="1" dirty="0">
                <a:solidFill>
                  <a:srgbClr val="FF0066"/>
                </a:solidFill>
                <a:latin typeface="Segoe Print" panose="02000600000000000000" pitchFamily="2" charset="0"/>
              </a:rPr>
              <a:t>3 	I’m taking the entrance exam next month.</a:t>
            </a:r>
          </a:p>
          <a:p>
            <a:pPr marL="360363" indent="-360363">
              <a:spcBef>
                <a:spcPts val="600"/>
              </a:spcBef>
            </a:pPr>
            <a:r>
              <a:rPr lang="en-US" altLang="zh-TW" b="1" dirty="0">
                <a:solidFill>
                  <a:srgbClr val="FF0066"/>
                </a:solidFill>
                <a:latin typeface="Segoe Print" panose="02000600000000000000" pitchFamily="2" charset="0"/>
              </a:rPr>
              <a:t>4 	I’m going to change my job.</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9AA95452-1780-4465-BD9D-A8BC7D833008}"/>
              </a:ext>
            </a:extLst>
          </p:cNvPr>
          <p:cNvSpPr/>
          <p:nvPr/>
        </p:nvSpPr>
        <p:spPr>
          <a:xfrm>
            <a:off x="658509" y="1836332"/>
            <a:ext cx="8135533" cy="1554272"/>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something that is scheduled in a timetable</a:t>
            </a:r>
          </a:p>
          <a:p>
            <a:pPr marL="360000" indent="-360000">
              <a:spcBef>
                <a:spcPts val="600"/>
              </a:spcBef>
            </a:pPr>
            <a:r>
              <a:rPr lang="en-US" altLang="zh-TW" sz="2000" dirty="0">
                <a:latin typeface="Calibri" panose="020F0502020204030204" pitchFamily="34" charset="0"/>
              </a:rPr>
              <a:t>2 	something Devi decides to do as she is speaking</a:t>
            </a:r>
          </a:p>
          <a:p>
            <a:pPr marL="360000" indent="-360000">
              <a:spcBef>
                <a:spcPts val="600"/>
              </a:spcBef>
            </a:pPr>
            <a:r>
              <a:rPr lang="en-US" altLang="zh-TW" sz="2000" dirty="0">
                <a:latin typeface="Calibri" panose="020F0502020204030204" pitchFamily="34" charset="0"/>
              </a:rPr>
              <a:t>3 	something Devi has arranged to do</a:t>
            </a:r>
          </a:p>
          <a:p>
            <a:pPr marL="360000" indent="-360000">
              <a:spcBef>
                <a:spcPts val="600"/>
              </a:spcBef>
            </a:pPr>
            <a:r>
              <a:rPr lang="en-US" altLang="zh-TW" sz="2000" dirty="0">
                <a:latin typeface="Calibri" panose="020F0502020204030204" pitchFamily="34" charset="0"/>
              </a:rPr>
              <a:t>4 	something Devi has already planned to do</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537F75B4-DC3B-4FD9-904C-D5D69D660315}"/>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what Elisabeth and </a:t>
            </a:r>
            <a:r>
              <a:rPr lang="en-US" altLang="zh-TW" sz="2000" dirty="0" err="1">
                <a:latin typeface="Calibri" panose="020F0502020204030204" pitchFamily="34" charset="0"/>
                <a:cs typeface="Calibri" panose="020F0502020204030204" pitchFamily="34" charset="0"/>
              </a:rPr>
              <a:t>Sahera</a:t>
            </a:r>
            <a:r>
              <a:rPr lang="en-US" altLang="zh-TW" sz="2000" dirty="0">
                <a:latin typeface="Calibri" panose="020F0502020204030204" pitchFamily="34" charset="0"/>
                <a:cs typeface="Calibri" panose="020F0502020204030204" pitchFamily="34" charset="0"/>
              </a:rPr>
              <a:t> say in the</a:t>
            </a:r>
            <a:r>
              <a:rPr lang="zh-TW" altLang="en-US" sz="2000" dirty="0">
                <a:latin typeface="Calibri" panose="020F0502020204030204" pitchFamily="34" charset="0"/>
                <a:cs typeface="Calibri" panose="020F0502020204030204" pitchFamily="34" charset="0"/>
              </a:rPr>
              <a:t> </a:t>
            </a:r>
            <a:r>
              <a:rPr lang="en-US" altLang="zh-TW" sz="2000" dirty="0" err="1">
                <a:latin typeface="Calibri" panose="020F0502020204030204" pitchFamily="34" charset="0"/>
                <a:cs typeface="Calibri" panose="020F0502020204030204" pitchFamily="34" charset="0"/>
              </a:rPr>
              <a:t>audioscript</a:t>
            </a:r>
            <a:r>
              <a:rPr lang="en-US" altLang="zh-TW" sz="2000" dirty="0">
                <a:latin typeface="Calibri" panose="020F0502020204030204" pitchFamily="34" charset="0"/>
                <a:cs typeface="Calibri" panose="020F0502020204030204" pitchFamily="34" charset="0"/>
              </a:rPr>
              <a:t>. Underline at least six other sentences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like those in Exercise 8.</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CC6B1836-4F68-4E15-82D2-B963865D85EF}"/>
              </a:ext>
            </a:extLst>
          </p:cNvPr>
          <p:cNvSpPr/>
          <p:nvPr/>
        </p:nvSpPr>
        <p:spPr>
          <a:xfrm>
            <a:off x="705430" y="1125516"/>
            <a:ext cx="7894040" cy="3877985"/>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a:t>
            </a:r>
          </a:p>
          <a:p>
            <a:pPr marL="360363" indent="-360363">
              <a:spcBef>
                <a:spcPts val="600"/>
              </a:spcBef>
            </a:pPr>
            <a:r>
              <a:rPr lang="en-US" altLang="zh-TW" b="1" dirty="0">
                <a:solidFill>
                  <a:srgbClr val="FF0066"/>
                </a:solidFill>
                <a:latin typeface="Segoe Print" panose="02000600000000000000" pitchFamily="2" charset="0"/>
              </a:rPr>
              <a:t>2 	(</a:t>
            </a:r>
            <a:r>
              <a:rPr lang="en-US" altLang="zh-TW" b="1" i="1" dirty="0">
                <a:solidFill>
                  <a:srgbClr val="FF0066"/>
                </a:solidFill>
                <a:latin typeface="Segoe Print" panose="02000600000000000000" pitchFamily="2" charset="0"/>
              </a:rPr>
              <a:t>will</a:t>
            </a:r>
            <a:r>
              <a:rPr lang="en-US" altLang="zh-TW" b="1" dirty="0">
                <a:solidFill>
                  <a:srgbClr val="FF0066"/>
                </a:solidFill>
                <a:latin typeface="Segoe Print" panose="02000600000000000000" pitchFamily="2" charset="0"/>
              </a:rPr>
              <a:t> + infinitive for a decision made at the time of</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speaking)</a:t>
            </a:r>
          </a:p>
          <a:p>
            <a:pPr marL="360363" indent="-360363">
              <a:spcBef>
                <a:spcPts val="600"/>
              </a:spcBef>
            </a:pP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Just a moment, I’ll get you some; maybe I’ll take some</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cheese for him to taste; I guess I’ll take some time off</a:t>
            </a:r>
            <a:r>
              <a:rPr lang="zh-TW" altLang="en-US" b="1" i="1" dirty="0">
                <a:solidFill>
                  <a:srgbClr val="FF0066"/>
                </a:solidFill>
                <a:latin typeface="Segoe Print" panose="02000600000000000000" pitchFamily="2" charset="0"/>
              </a:rPr>
              <a:t> </a:t>
            </a:r>
            <a:endParaRPr lang="en-US" altLang="zh-TW" b="1" i="1" dirty="0">
              <a:solidFill>
                <a:srgbClr val="FF0066"/>
              </a:solidFill>
              <a:latin typeface="Segoe Print" panose="02000600000000000000" pitchFamily="2" charset="0"/>
            </a:endParaRPr>
          </a:p>
          <a:p>
            <a:pPr marL="360363" indent="-360363">
              <a:spcBef>
                <a:spcPts val="600"/>
              </a:spcBef>
            </a:pPr>
            <a:r>
              <a:rPr lang="en-US" altLang="zh-TW" b="1" dirty="0">
                <a:solidFill>
                  <a:srgbClr val="FF0066"/>
                </a:solidFill>
                <a:latin typeface="Segoe Print" panose="02000600000000000000" pitchFamily="2" charset="0"/>
              </a:rPr>
              <a:t>3 	(present continuous for an arrangement)</a:t>
            </a:r>
          </a:p>
          <a:p>
            <a:pPr marL="360363" indent="-360363">
              <a:spcBef>
                <a:spcPts val="600"/>
              </a:spcBef>
            </a:pP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I’m meeting the bank manager on Wednesday; she’s</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leaving next week</a:t>
            </a:r>
          </a:p>
          <a:p>
            <a:pPr marL="360363" indent="-360363">
              <a:spcBef>
                <a:spcPts val="600"/>
              </a:spcBef>
            </a:pPr>
            <a:r>
              <a:rPr lang="en-US" altLang="zh-TW" b="1" dirty="0">
                <a:solidFill>
                  <a:srgbClr val="FF0066"/>
                </a:solidFill>
                <a:latin typeface="Segoe Print" panose="02000600000000000000" pitchFamily="2" charset="0"/>
              </a:rPr>
              <a:t>4 	(</a:t>
            </a:r>
            <a:r>
              <a:rPr lang="en-US" altLang="zh-TW" b="1" i="1" dirty="0">
                <a:solidFill>
                  <a:srgbClr val="FF0066"/>
                </a:solidFill>
                <a:latin typeface="Segoe Print" panose="02000600000000000000" pitchFamily="2" charset="0"/>
              </a:rPr>
              <a:t>going to </a:t>
            </a:r>
            <a:r>
              <a:rPr lang="en-US" altLang="zh-TW" b="1" dirty="0">
                <a:solidFill>
                  <a:srgbClr val="FF0066"/>
                </a:solidFill>
                <a:latin typeface="Segoe Print" panose="02000600000000000000" pitchFamily="2" charset="0"/>
              </a:rPr>
              <a:t>+ infinitive for something already planned)</a:t>
            </a:r>
          </a:p>
          <a:p>
            <a:pPr marL="360363" indent="-360363">
              <a:spcBef>
                <a:spcPts val="600"/>
              </a:spcBef>
            </a:pP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I’m going to take the redundancy package … I’m</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going to start my own business; Many of the graduates</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are going to work as teachers; My friend is going to</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continue her studies in the United States; I’m going to</a:t>
            </a:r>
            <a:r>
              <a:rPr lang="zh-TW" altLang="en-US" b="1" i="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stay here in the city</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9635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wipe(left)">
                                      <p:cBhvr>
                                        <p:cTn id="20" dur="500"/>
                                        <p:tgtEl>
                                          <p:spTgt spid="10">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wipe(left)">
                                      <p:cBhvr>
                                        <p:cTn id="28" dur="500"/>
                                        <p:tgtEl>
                                          <p:spTgt spid="10">
                                            <p:txEl>
                                              <p:pRg st="5" end="5"/>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wipe(left)">
                                      <p:cBhvr>
                                        <p:cTn id="3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BE0A25E-D444-4A57-AD7A-AC8C75058D60}"/>
              </a:ext>
            </a:extLst>
          </p:cNvPr>
          <p:cNvSpPr/>
          <p:nvPr/>
        </p:nvSpPr>
        <p:spPr>
          <a:xfrm>
            <a:off x="304909" y="309431"/>
            <a:ext cx="4729428"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photo and the caption. What kind of game do you think the children are playing?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823E4D21-36A5-47CF-8909-780BEC3718E7}"/>
              </a:ext>
            </a:extLst>
          </p:cNvPr>
          <p:cNvSpPr/>
          <p:nvPr/>
        </p:nvSpPr>
        <p:spPr>
          <a:xfrm>
            <a:off x="326177" y="3780154"/>
            <a:ext cx="8489131"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Did you want to do any of these jobs when you were a child?</a:t>
            </a:r>
            <a:endParaRPr lang="zh-TW" altLang="en-US" sz="2000" dirty="0">
              <a:latin typeface="Calibri" panose="020F0502020204030204" pitchFamily="34" charset="0"/>
              <a:cs typeface="Calibri" panose="020F0502020204030204" pitchFamily="34" charset="0"/>
            </a:endParaRPr>
          </a:p>
        </p:txBody>
      </p:sp>
      <p:sp>
        <p:nvSpPr>
          <p:cNvPr id="9" name="文字方塊 8">
            <a:extLst>
              <a:ext uri="{FF2B5EF4-FFF2-40B4-BE49-F238E27FC236}">
                <a16:creationId xmlns:a16="http://schemas.microsoft.com/office/drawing/2014/main" id="{15005927-6925-488A-A4C3-D21BA4CB6213}"/>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4-p. 45</a:t>
            </a:r>
            <a:endParaRPr lang="zh-TW" altLang="en-US" sz="1200" b="1" dirty="0">
              <a:solidFill>
                <a:schemeClr val="tx1">
                  <a:lumMod val="50000"/>
                  <a:lumOff val="50000"/>
                </a:schemeClr>
              </a:solidFill>
              <a:latin typeface="Calibri" panose="020F0502020204030204" pitchFamily="34" charset="0"/>
            </a:endParaRPr>
          </a:p>
        </p:txBody>
      </p:sp>
      <p:sp>
        <p:nvSpPr>
          <p:cNvPr id="11" name="矩形 10">
            <a:extLst>
              <a:ext uri="{FF2B5EF4-FFF2-40B4-BE49-F238E27FC236}">
                <a16:creationId xmlns:a16="http://schemas.microsoft.com/office/drawing/2014/main" id="{849CBECE-DF68-475F-8E0E-C0A3C9CF384F}"/>
              </a:ext>
            </a:extLst>
          </p:cNvPr>
          <p:cNvSpPr/>
          <p:nvPr/>
        </p:nvSpPr>
        <p:spPr>
          <a:xfrm>
            <a:off x="613513" y="1535682"/>
            <a:ext cx="4575533" cy="2069797"/>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EXAMPLE ANSWERS</a:t>
            </a:r>
          </a:p>
          <a:p>
            <a:pPr>
              <a:spcBef>
                <a:spcPts val="300"/>
              </a:spcBef>
            </a:pPr>
            <a:r>
              <a:rPr lang="en-US" altLang="zh-TW" b="1" dirty="0">
                <a:solidFill>
                  <a:srgbClr val="FF0066"/>
                </a:solidFill>
                <a:latin typeface="Segoe Print" panose="02000600000000000000" pitchFamily="2" charset="0"/>
              </a:rPr>
              <a:t>The children seem to be shouting at people in the vehicle behind them. Games could involve hiding then jumping up at the window to surprise people, or shouting at people to surprise them.</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7870C775-22B2-475B-B31F-E91D3AAA31E4}"/>
              </a:ext>
            </a:extLst>
          </p:cNvPr>
          <p:cNvSpPr/>
          <p:nvPr/>
        </p:nvSpPr>
        <p:spPr>
          <a:xfrm>
            <a:off x="5097846" y="2509283"/>
            <a:ext cx="3988203" cy="830997"/>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Children play in the back of an old </a:t>
            </a:r>
            <a:r>
              <a:rPr lang="en-US" altLang="zh-TW" sz="1600" i="1" dirty="0" err="1">
                <a:solidFill>
                  <a:schemeClr val="tx1">
                    <a:lumMod val="85000"/>
                    <a:lumOff val="15000"/>
                  </a:schemeClr>
                </a:solidFill>
                <a:latin typeface="Corbel" panose="020B0503020204020204" pitchFamily="34" charset="0"/>
              </a:rPr>
              <a:t>jeepney</a:t>
            </a:r>
            <a:r>
              <a:rPr lang="en-US" altLang="zh-TW" sz="1600" dirty="0">
                <a:solidFill>
                  <a:schemeClr val="tx1">
                    <a:lumMod val="85000"/>
                    <a:lumOff val="15000"/>
                  </a:schemeClr>
                </a:solidFill>
                <a:latin typeface="Corbel" panose="020B0503020204020204" pitchFamily="34" charset="0"/>
              </a:rPr>
              <a:t>, the popular public transport vehicle in the Philippines.</a:t>
            </a:r>
            <a:endParaRPr lang="zh-TW" altLang="en-US" sz="1600" dirty="0">
              <a:solidFill>
                <a:schemeClr val="tx1">
                  <a:lumMod val="85000"/>
                  <a:lumOff val="15000"/>
                </a:schemeClr>
              </a:solidFill>
              <a:latin typeface="Corbel" panose="020B0503020204020204"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778563" y="4347086"/>
            <a:ext cx="6045147" cy="57398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097847" y="0"/>
            <a:ext cx="4046153" cy="2509283"/>
          </a:xfrm>
          <a:prstGeom prst="rect">
            <a:avLst/>
          </a:prstGeom>
          <a:noFill/>
          <a:ln w="9525">
            <a:noFill/>
            <a:miter lim="800000"/>
            <a:headEnd/>
            <a:tailEnd/>
          </a:ln>
        </p:spPr>
      </p:pic>
    </p:spTree>
    <p:extLst>
      <p:ext uri="{BB962C8B-B14F-4D97-AF65-F5344CB8AC3E}">
        <p14:creationId xmlns:p14="http://schemas.microsoft.com/office/powerpoint/2010/main" val="15717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795795" y="325817"/>
            <a:ext cx="5142215" cy="3117721"/>
          </a:xfrm>
          <a:prstGeom prst="rect">
            <a:avLst/>
          </a:prstGeom>
          <a:noFill/>
          <a:ln w="9525">
            <a:noFill/>
            <a:miter lim="800000"/>
            <a:headEnd/>
            <a:tailEnd/>
          </a:ln>
        </p:spPr>
      </p:pic>
      <p:sp>
        <p:nvSpPr>
          <p:cNvPr id="18" name="文字方塊 17">
            <a:extLst>
              <a:ext uri="{FF2B5EF4-FFF2-40B4-BE49-F238E27FC236}">
                <a16:creationId xmlns:a16="http://schemas.microsoft.com/office/drawing/2014/main" id="{F3782EFC-99C6-4E5E-BF0F-0B4E4EF10798}"/>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pic>
        <p:nvPicPr>
          <p:cNvPr id="11" name="圖片 10">
            <a:hlinkClick r:id="rId3" action="ppaction://hlinkpres?slideindex=1&amp;slidetitle="/>
            <a:extLst>
              <a:ext uri="{FF2B5EF4-FFF2-40B4-BE49-F238E27FC236}">
                <a16:creationId xmlns:a16="http://schemas.microsoft.com/office/drawing/2014/main" id="{DF116452-95DD-452D-BCB3-132DD1D9DA93}"/>
              </a:ext>
            </a:extLst>
          </p:cNvPr>
          <p:cNvPicPr>
            <a:picLocks noChangeAspect="1"/>
          </p:cNvPicPr>
          <p:nvPr/>
        </p:nvPicPr>
        <p:blipFill rotWithShape="1">
          <a:blip r:embed="rId4" cstate="print"/>
          <a:srcRect l="31588" t="31573" r="31433" b="31745"/>
          <a:stretch/>
        </p:blipFill>
        <p:spPr>
          <a:xfrm>
            <a:off x="6644960" y="3152214"/>
            <a:ext cx="235900" cy="234000"/>
          </a:xfrm>
          <a:prstGeom prst="rect">
            <a:avLst/>
          </a:prstGeom>
        </p:spPr>
      </p:pic>
      <p:sp>
        <p:nvSpPr>
          <p:cNvPr id="5" name="矩形 4">
            <a:extLst>
              <a:ext uri="{FF2B5EF4-FFF2-40B4-BE49-F238E27FC236}">
                <a16:creationId xmlns:a16="http://schemas.microsoft.com/office/drawing/2014/main" id="{9E77F8F9-78B4-4CBD-9B63-E862255B61BB}"/>
              </a:ext>
            </a:extLst>
          </p:cNvPr>
          <p:cNvSpPr/>
          <p:nvPr/>
        </p:nvSpPr>
        <p:spPr>
          <a:xfrm>
            <a:off x="304909" y="360127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10</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grammar box. Match the future forms (1–4) with the uses (a–d).</a:t>
            </a:r>
            <a:endParaRPr lang="zh-TW" altLang="en-US" sz="2000" dirty="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1C72B68B-FDBF-4A9B-AE0B-164287E85ABB}"/>
              </a:ext>
            </a:extLst>
          </p:cNvPr>
          <p:cNvSpPr/>
          <p:nvPr/>
        </p:nvSpPr>
        <p:spPr>
          <a:xfrm>
            <a:off x="382735" y="4120732"/>
            <a:ext cx="352982" cy="160428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3</a:t>
            </a:r>
          </a:p>
          <a:p>
            <a:pPr>
              <a:lnSpc>
                <a:spcPts val="3000"/>
              </a:lnSpc>
            </a:pPr>
            <a:r>
              <a:rPr lang="en-US" altLang="zh-TW" b="1" dirty="0">
                <a:solidFill>
                  <a:srgbClr val="FF0066"/>
                </a:solidFill>
                <a:latin typeface="Segoe Print" panose="02000600000000000000" pitchFamily="2" charset="0"/>
              </a:rPr>
              <a:t>2</a:t>
            </a:r>
          </a:p>
          <a:p>
            <a:pPr>
              <a:lnSpc>
                <a:spcPts val="3000"/>
              </a:lnSpc>
            </a:pPr>
            <a:r>
              <a:rPr lang="en-US" altLang="zh-TW" b="1" dirty="0">
                <a:solidFill>
                  <a:srgbClr val="FF0066"/>
                </a:solidFill>
                <a:latin typeface="Segoe Print" panose="02000600000000000000" pitchFamily="2" charset="0"/>
              </a:rPr>
              <a:t>4</a:t>
            </a:r>
          </a:p>
          <a:p>
            <a:pPr>
              <a:lnSpc>
                <a:spcPts val="3000"/>
              </a:lnSpc>
            </a:pPr>
            <a:r>
              <a:rPr lang="en-US" altLang="zh-TW" b="1" dirty="0">
                <a:solidFill>
                  <a:srgbClr val="FF0066"/>
                </a:solidFill>
                <a:latin typeface="Segoe Print" panose="02000600000000000000" pitchFamily="2" charset="0"/>
              </a:rPr>
              <a:t>1</a:t>
            </a:r>
            <a:endParaRPr lang="zh-TW" altLang="en-US" b="1" dirty="0">
              <a:solidFill>
                <a:srgbClr val="FF0066"/>
              </a:solidFill>
              <a:latin typeface="Segoe Print" panose="02000600000000000000" pitchFamily="2" charset="0"/>
            </a:endParaRPr>
          </a:p>
        </p:txBody>
      </p:sp>
      <p:sp>
        <p:nvSpPr>
          <p:cNvPr id="7" name="矩形 6">
            <a:extLst>
              <a:ext uri="{FF2B5EF4-FFF2-40B4-BE49-F238E27FC236}">
                <a16:creationId xmlns:a16="http://schemas.microsoft.com/office/drawing/2014/main" id="{E867E4A3-178F-47D4-B00E-D29369AA88B5}"/>
              </a:ext>
            </a:extLst>
          </p:cNvPr>
          <p:cNvSpPr/>
          <p:nvPr/>
        </p:nvSpPr>
        <p:spPr>
          <a:xfrm>
            <a:off x="645530" y="4158040"/>
            <a:ext cx="8135533" cy="1862048"/>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plan or intention decided before the moment of</a:t>
            </a:r>
            <a:r>
              <a:rPr lang="zh-TW" altLang="en-US" sz="2000" dirty="0">
                <a:latin typeface="Calibri" panose="020F0502020204030204" pitchFamily="34" charset="0"/>
              </a:rPr>
              <a:t> </a:t>
            </a:r>
            <a:r>
              <a:rPr lang="en-US" altLang="zh-TW" sz="2000" dirty="0">
                <a:latin typeface="Calibri" panose="020F0502020204030204" pitchFamily="34" charset="0"/>
              </a:rPr>
              <a:t>speaking</a:t>
            </a:r>
          </a:p>
          <a:p>
            <a:pPr marL="360000" indent="-360000">
              <a:spcBef>
                <a:spcPts val="600"/>
              </a:spcBef>
            </a:pPr>
            <a:r>
              <a:rPr lang="en-US" altLang="zh-TW" sz="2000" dirty="0">
                <a:latin typeface="Calibri" panose="020F0502020204030204" pitchFamily="34" charset="0"/>
              </a:rPr>
              <a:t>b 	a decision made at the moment of speaking</a:t>
            </a:r>
          </a:p>
          <a:p>
            <a:pPr marL="360000" indent="-360000">
              <a:spcBef>
                <a:spcPts val="600"/>
              </a:spcBef>
            </a:pPr>
            <a:r>
              <a:rPr lang="en-US" altLang="zh-TW" sz="2000" dirty="0">
                <a:latin typeface="Calibri" panose="020F0502020204030204" pitchFamily="34" charset="0"/>
              </a:rPr>
              <a:t>c 	an event that follows a regular schedule</a:t>
            </a:r>
            <a:r>
              <a:rPr lang="zh-TW" altLang="en-US" sz="2000" dirty="0">
                <a:latin typeface="Calibri" panose="020F0502020204030204" pitchFamily="34" charset="0"/>
              </a:rPr>
              <a:t> </a:t>
            </a:r>
            <a:r>
              <a:rPr lang="en-US" altLang="zh-TW" sz="2000" dirty="0">
                <a:latin typeface="Calibri" panose="020F0502020204030204" pitchFamily="34" charset="0"/>
              </a:rPr>
              <a:t>or timetable</a:t>
            </a:r>
          </a:p>
          <a:p>
            <a:pPr marL="360000" indent="-360000">
              <a:spcBef>
                <a:spcPts val="600"/>
              </a:spcBef>
            </a:pPr>
            <a:r>
              <a:rPr lang="en-US" altLang="zh-TW" sz="2000" dirty="0">
                <a:latin typeface="Calibri" panose="020F0502020204030204" pitchFamily="34" charset="0"/>
              </a:rPr>
              <a:t>d 	a fixed arrangement to do something at a</a:t>
            </a:r>
            <a:r>
              <a:rPr lang="zh-TW" altLang="en-US" sz="2000" dirty="0">
                <a:latin typeface="Calibri" panose="020F0502020204030204" pitchFamily="34" charset="0"/>
              </a:rPr>
              <a:t> </a:t>
            </a:r>
            <a:r>
              <a:rPr lang="en-US" altLang="zh-TW" sz="2000" dirty="0">
                <a:latin typeface="Calibri" panose="020F0502020204030204" pitchFamily="34" charset="0"/>
              </a:rPr>
              <a:t>specified (or understood) time in the future</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697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44F44761-60EC-4F3A-B045-E77235A96A6F}"/>
              </a:ext>
            </a:extLst>
          </p:cNvPr>
          <p:cNvSpPr/>
          <p:nvPr/>
        </p:nvSpPr>
        <p:spPr>
          <a:xfrm>
            <a:off x="304909" y="309431"/>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Choose the correct option.</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5FE8E64B-7710-43BC-B437-8F57BA37D102}"/>
              </a:ext>
            </a:extLst>
          </p:cNvPr>
          <p:cNvSpPr/>
          <p:nvPr/>
        </p:nvSpPr>
        <p:spPr>
          <a:xfrm>
            <a:off x="678524" y="811684"/>
            <a:ext cx="8115517" cy="2497222"/>
          </a:xfrm>
          <a:prstGeom prst="rect">
            <a:avLst/>
          </a:prstGeom>
        </p:spPr>
        <p:txBody>
          <a:bodyPr wrap="square">
            <a:spAutoFit/>
          </a:bodyPr>
          <a:lstStyle/>
          <a:p>
            <a:pPr>
              <a:lnSpc>
                <a:spcPts val="2700"/>
              </a:lnSpc>
            </a:pPr>
            <a:r>
              <a:rPr lang="en-US" altLang="zh-TW" sz="2000" dirty="0">
                <a:latin typeface="Calibri" panose="020F0502020204030204" pitchFamily="34" charset="0"/>
              </a:rPr>
              <a:t>I left school last month. 1 </a:t>
            </a:r>
            <a:r>
              <a:rPr lang="en-US" altLang="zh-TW" sz="2000" i="1" dirty="0">
                <a:latin typeface="Calibri" panose="020F0502020204030204" pitchFamily="34" charset="0"/>
              </a:rPr>
              <a:t>I take / I’m going to take </a:t>
            </a:r>
            <a:r>
              <a:rPr lang="en-US" altLang="zh-TW" sz="2000" dirty="0">
                <a:latin typeface="Calibri" panose="020F0502020204030204" pitchFamily="34" charset="0"/>
              </a:rPr>
              <a:t>the summer off, but in September 2 </a:t>
            </a:r>
            <a:r>
              <a:rPr lang="en-US" altLang="zh-TW" sz="2000" i="1" dirty="0">
                <a:latin typeface="Calibri" panose="020F0502020204030204" pitchFamily="34" charset="0"/>
              </a:rPr>
              <a:t>I’ll start / I’m starting </a:t>
            </a:r>
            <a:r>
              <a:rPr lang="en-US" altLang="zh-TW" sz="2000" dirty="0">
                <a:latin typeface="Calibri" panose="020F0502020204030204" pitchFamily="34" charset="0"/>
              </a:rPr>
              <a:t>as an apprentice in a garage. 3 </a:t>
            </a:r>
            <a:r>
              <a:rPr lang="en-US" altLang="zh-TW" sz="2000" i="1" dirty="0">
                <a:latin typeface="Calibri" panose="020F0502020204030204" pitchFamily="34" charset="0"/>
              </a:rPr>
              <a:t>I do / I’m doing </a:t>
            </a:r>
            <a:r>
              <a:rPr lang="en-US" altLang="zh-TW" sz="2000" dirty="0">
                <a:latin typeface="Calibri" panose="020F0502020204030204" pitchFamily="34" charset="0"/>
              </a:rPr>
              <a:t>an evening course as well. That 4 </a:t>
            </a:r>
            <a:r>
              <a:rPr lang="en-US" altLang="zh-TW" sz="2000" i="1" dirty="0">
                <a:latin typeface="Calibri" panose="020F0502020204030204" pitchFamily="34" charset="0"/>
              </a:rPr>
              <a:t>starts / is going to start </a:t>
            </a:r>
            <a:r>
              <a:rPr lang="en-US" altLang="zh-TW" sz="2000" dirty="0">
                <a:latin typeface="Calibri" panose="020F0502020204030204" pitchFamily="34" charset="0"/>
              </a:rPr>
              <a:t>in October. I’m lucky – some of my friends don’t know what 5 </a:t>
            </a:r>
            <a:r>
              <a:rPr lang="en-US" altLang="zh-TW" sz="2000" i="1" dirty="0">
                <a:latin typeface="Calibri" panose="020F0502020204030204" pitchFamily="34" charset="0"/>
              </a:rPr>
              <a:t>they do / they are going to do.</a:t>
            </a:r>
            <a:r>
              <a:rPr lang="en-US" altLang="zh-TW" sz="2000" dirty="0">
                <a:latin typeface="Calibri" panose="020F0502020204030204" pitchFamily="34" charset="0"/>
              </a:rPr>
              <a:t> 6 </a:t>
            </a:r>
            <a:r>
              <a:rPr lang="en-US" altLang="zh-TW" sz="2000" i="1" dirty="0">
                <a:latin typeface="Calibri" panose="020F0502020204030204" pitchFamily="34" charset="0"/>
              </a:rPr>
              <a:t>We’ll meet / We’re meeting </a:t>
            </a:r>
            <a:r>
              <a:rPr lang="en-US" altLang="zh-TW" sz="2000" dirty="0">
                <a:latin typeface="Calibri" panose="020F0502020204030204" pitchFamily="34" charset="0"/>
              </a:rPr>
              <a:t>next week for the first time since our exams. Actually, I think 7 </a:t>
            </a:r>
            <a:r>
              <a:rPr lang="en-US" altLang="zh-TW" sz="2000" i="1" dirty="0">
                <a:latin typeface="Calibri" panose="020F0502020204030204" pitchFamily="34" charset="0"/>
              </a:rPr>
              <a:t>I’ll send / I’m sending </a:t>
            </a:r>
            <a:r>
              <a:rPr lang="en-US" altLang="zh-TW" sz="2000" dirty="0">
                <a:latin typeface="Calibri" panose="020F0502020204030204" pitchFamily="34" charset="0"/>
              </a:rPr>
              <a:t>them a message about that right now.</a:t>
            </a:r>
            <a:endParaRPr lang="zh-TW" altLang="en-US" sz="2000" dirty="0">
              <a:latin typeface="Calibri" panose="020F0502020204030204" pitchFamily="34" charset="0"/>
            </a:endParaRPr>
          </a:p>
        </p:txBody>
      </p:sp>
      <p:sp>
        <p:nvSpPr>
          <p:cNvPr id="14" name="矩形: 圓角 37">
            <a:extLst>
              <a:ext uri="{FF2B5EF4-FFF2-40B4-BE49-F238E27FC236}">
                <a16:creationId xmlns:a16="http://schemas.microsoft.com/office/drawing/2014/main" id="{F4C0DD3C-8A22-4B21-A2EB-99E91128B711}"/>
              </a:ext>
            </a:extLst>
          </p:cNvPr>
          <p:cNvSpPr/>
          <p:nvPr/>
        </p:nvSpPr>
        <p:spPr>
          <a:xfrm>
            <a:off x="4187873" y="908303"/>
            <a:ext cx="1745261"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5" name="矩形: 圓角 37">
            <a:extLst>
              <a:ext uri="{FF2B5EF4-FFF2-40B4-BE49-F238E27FC236}">
                <a16:creationId xmlns:a16="http://schemas.microsoft.com/office/drawing/2014/main" id="{F4C0DD3C-8A22-4B21-A2EB-99E91128B711}"/>
              </a:ext>
            </a:extLst>
          </p:cNvPr>
          <p:cNvSpPr/>
          <p:nvPr/>
        </p:nvSpPr>
        <p:spPr>
          <a:xfrm>
            <a:off x="3110115" y="1249663"/>
            <a:ext cx="1272649"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6" name="矩形: 圓角 37">
            <a:extLst>
              <a:ext uri="{FF2B5EF4-FFF2-40B4-BE49-F238E27FC236}">
                <a16:creationId xmlns:a16="http://schemas.microsoft.com/office/drawing/2014/main" id="{F4C0DD3C-8A22-4B21-A2EB-99E91128B711}"/>
              </a:ext>
            </a:extLst>
          </p:cNvPr>
          <p:cNvSpPr/>
          <p:nvPr/>
        </p:nvSpPr>
        <p:spPr>
          <a:xfrm>
            <a:off x="8104512" y="1239389"/>
            <a:ext cx="396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7" name="矩形: 圓角 37">
            <a:extLst>
              <a:ext uri="{FF2B5EF4-FFF2-40B4-BE49-F238E27FC236}">
                <a16:creationId xmlns:a16="http://schemas.microsoft.com/office/drawing/2014/main" id="{F4C0DD3C-8A22-4B21-A2EB-99E91128B711}"/>
              </a:ext>
            </a:extLst>
          </p:cNvPr>
          <p:cNvSpPr/>
          <p:nvPr/>
        </p:nvSpPr>
        <p:spPr>
          <a:xfrm>
            <a:off x="757333" y="1593334"/>
            <a:ext cx="615103"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8" name="矩形: 圓角 37">
            <a:extLst>
              <a:ext uri="{FF2B5EF4-FFF2-40B4-BE49-F238E27FC236}">
                <a16:creationId xmlns:a16="http://schemas.microsoft.com/office/drawing/2014/main" id="{F4C0DD3C-8A22-4B21-A2EB-99E91128B711}"/>
              </a:ext>
            </a:extLst>
          </p:cNvPr>
          <p:cNvSpPr/>
          <p:nvPr/>
        </p:nvSpPr>
        <p:spPr>
          <a:xfrm>
            <a:off x="4825899" y="1589867"/>
            <a:ext cx="625377"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19" name="矩形: 圓角 37">
            <a:extLst>
              <a:ext uri="{FF2B5EF4-FFF2-40B4-BE49-F238E27FC236}">
                <a16:creationId xmlns:a16="http://schemas.microsoft.com/office/drawing/2014/main" id="{F4C0DD3C-8A22-4B21-A2EB-99E91128B711}"/>
              </a:ext>
            </a:extLst>
          </p:cNvPr>
          <p:cNvSpPr/>
          <p:nvPr/>
        </p:nvSpPr>
        <p:spPr>
          <a:xfrm>
            <a:off x="6902711" y="1932234"/>
            <a:ext cx="1800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0" name="矩形: 圓角 37">
            <a:extLst>
              <a:ext uri="{FF2B5EF4-FFF2-40B4-BE49-F238E27FC236}">
                <a16:creationId xmlns:a16="http://schemas.microsoft.com/office/drawing/2014/main" id="{F4C0DD3C-8A22-4B21-A2EB-99E91128B711}"/>
              </a:ext>
            </a:extLst>
          </p:cNvPr>
          <p:cNvSpPr/>
          <p:nvPr/>
        </p:nvSpPr>
        <p:spPr>
          <a:xfrm>
            <a:off x="737009" y="2272830"/>
            <a:ext cx="32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1" name="矩形: 圓角 37">
            <a:extLst>
              <a:ext uri="{FF2B5EF4-FFF2-40B4-BE49-F238E27FC236}">
                <a16:creationId xmlns:a16="http://schemas.microsoft.com/office/drawing/2014/main" id="{F4C0DD3C-8A22-4B21-A2EB-99E91128B711}"/>
              </a:ext>
            </a:extLst>
          </p:cNvPr>
          <p:cNvSpPr/>
          <p:nvPr/>
        </p:nvSpPr>
        <p:spPr>
          <a:xfrm>
            <a:off x="2625307" y="2276748"/>
            <a:ext cx="1550052"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sp>
        <p:nvSpPr>
          <p:cNvPr id="22" name="矩形: 圓角 37">
            <a:extLst>
              <a:ext uri="{FF2B5EF4-FFF2-40B4-BE49-F238E27FC236}">
                <a16:creationId xmlns:a16="http://schemas.microsoft.com/office/drawing/2014/main" id="{F4C0DD3C-8A22-4B21-A2EB-99E91128B711}"/>
              </a:ext>
            </a:extLst>
          </p:cNvPr>
          <p:cNvSpPr/>
          <p:nvPr/>
        </p:nvSpPr>
        <p:spPr>
          <a:xfrm>
            <a:off x="3319064" y="2601475"/>
            <a:ext cx="864000" cy="288000"/>
          </a:xfrm>
          <a:prstGeom prst="roundRect">
            <a:avLst>
              <a:gd name="adj" fmla="val 42441"/>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endParaRPr>
          </a:p>
        </p:txBody>
      </p:sp>
      <p:pic>
        <p:nvPicPr>
          <p:cNvPr id="23" name="Picture 2">
            <a:extLst>
              <a:ext uri="{FF2B5EF4-FFF2-40B4-BE49-F238E27FC236}">
                <a16:creationId xmlns:a16="http://schemas.microsoft.com/office/drawing/2014/main" id="{751FBC9A-6860-4266-BA25-737C96707662}"/>
              </a:ext>
            </a:extLst>
          </p:cNvPr>
          <p:cNvPicPr>
            <a:picLocks noChangeAspect="1" noChangeArrowheads="1"/>
          </p:cNvPicPr>
          <p:nvPr/>
        </p:nvPicPr>
        <p:blipFill>
          <a:blip r:embed="rId2" cstate="print"/>
          <a:srcRect/>
          <a:stretch>
            <a:fillRect/>
          </a:stretch>
        </p:blipFill>
        <p:spPr bwMode="auto">
          <a:xfrm>
            <a:off x="6340939" y="3011382"/>
            <a:ext cx="2361772" cy="3034934"/>
          </a:xfrm>
          <a:prstGeom prst="rect">
            <a:avLst/>
          </a:prstGeom>
          <a:noFill/>
          <a:ln w="9525">
            <a:noFill/>
            <a:miter lim="800000"/>
            <a:headEnd/>
            <a:tailEnd/>
          </a:ln>
        </p:spPr>
      </p:pic>
    </p:spTree>
    <p:extLst>
      <p:ext uri="{BB962C8B-B14F-4D97-AF65-F5344CB8AC3E}">
        <p14:creationId xmlns:p14="http://schemas.microsoft.com/office/powerpoint/2010/main"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44F44761-60EC-4F3A-B045-E77235A96A6F}"/>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12</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responses with the most appropriate future form. Then work in pairs. Compare and discuss your answers.</a:t>
            </a:r>
            <a:endParaRPr lang="zh-TW" altLang="en-US" sz="2000" dirty="0">
              <a:latin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5FE8E64B-7710-43BC-B437-8F57BA37D102}"/>
              </a:ext>
            </a:extLst>
          </p:cNvPr>
          <p:cNvSpPr/>
          <p:nvPr/>
        </p:nvSpPr>
        <p:spPr>
          <a:xfrm>
            <a:off x="667892" y="1122720"/>
            <a:ext cx="7557050" cy="4914166"/>
          </a:xfrm>
          <a:prstGeom prst="rect">
            <a:avLst/>
          </a:prstGeom>
        </p:spPr>
        <p:txBody>
          <a:bodyPr wrap="square">
            <a:spAutoFit/>
          </a:bodyPr>
          <a:lstStyle/>
          <a:p>
            <a:pPr marL="720725" indent="-720725">
              <a:spcBef>
                <a:spcPts val="800"/>
              </a:spcBef>
              <a:tabLst>
                <a:tab pos="354013" algn="l"/>
              </a:tabLst>
            </a:pPr>
            <a:r>
              <a:rPr lang="en-US" altLang="zh-TW" sz="2000" dirty="0">
                <a:latin typeface="Calibri" panose="020F0502020204030204" pitchFamily="34" charset="0"/>
              </a:rPr>
              <a:t>1	A:   Have you got any plans for when you leave college?</a:t>
            </a:r>
          </a:p>
          <a:p>
            <a:pPr marL="720725" indent="-720725">
              <a:spcBef>
                <a:spcPts val="800"/>
              </a:spcBef>
              <a:tabLst>
                <a:tab pos="354013" algn="l"/>
              </a:tabLst>
            </a:pPr>
            <a:r>
              <a:rPr lang="en-US" altLang="zh-TW" sz="2000" dirty="0">
                <a:latin typeface="Calibri" panose="020F0502020204030204" pitchFamily="34" charset="0"/>
              </a:rPr>
              <a:t>	B:   Yes, I _______________ (take) a year off.</a:t>
            </a:r>
          </a:p>
          <a:p>
            <a:pPr marL="720725" indent="-720725">
              <a:spcBef>
                <a:spcPts val="800"/>
              </a:spcBef>
              <a:tabLst>
                <a:tab pos="354013" algn="l"/>
              </a:tabLst>
            </a:pPr>
            <a:r>
              <a:rPr lang="en-US" altLang="zh-TW" sz="2000" dirty="0">
                <a:latin typeface="Calibri" panose="020F0502020204030204" pitchFamily="34" charset="0"/>
              </a:rPr>
              <a:t>2 	A:   I can’t decide what to do.</a:t>
            </a:r>
          </a:p>
          <a:p>
            <a:pPr marL="720725" indent="-720725">
              <a:spcBef>
                <a:spcPts val="800"/>
              </a:spcBef>
              <a:tabLst>
                <a:tab pos="354013" algn="l"/>
              </a:tabLst>
            </a:pPr>
            <a:r>
              <a:rPr lang="en-US" altLang="zh-TW" sz="2000" dirty="0">
                <a:latin typeface="Calibri" panose="020F0502020204030204" pitchFamily="34" charset="0"/>
              </a:rPr>
              <a:t>	B:   It’s OK, I _______________ (help) you.</a:t>
            </a:r>
          </a:p>
          <a:p>
            <a:pPr marL="720725" indent="-720725">
              <a:spcBef>
                <a:spcPts val="800"/>
              </a:spcBef>
              <a:tabLst>
                <a:tab pos="354013" algn="l"/>
              </a:tabLst>
            </a:pPr>
            <a:r>
              <a:rPr lang="en-US" altLang="zh-TW" sz="2000" dirty="0">
                <a:latin typeface="Calibri" panose="020F0502020204030204" pitchFamily="34" charset="0"/>
              </a:rPr>
              <a:t>3 	A:   Is it true that Samira is leaving?</a:t>
            </a:r>
          </a:p>
          <a:p>
            <a:pPr marL="720725" indent="-720725">
              <a:spcBef>
                <a:spcPts val="800"/>
              </a:spcBef>
              <a:tabLst>
                <a:tab pos="354013" algn="l"/>
              </a:tabLst>
            </a:pPr>
            <a:r>
              <a:rPr lang="en-US" altLang="zh-TW" sz="2000" dirty="0">
                <a:latin typeface="Calibri" panose="020F0502020204030204" pitchFamily="34" charset="0"/>
              </a:rPr>
              <a:t>	B:   Yeah, she _______________ (get) married next month.</a:t>
            </a:r>
          </a:p>
          <a:p>
            <a:pPr marL="720725" indent="-720725">
              <a:spcBef>
                <a:spcPts val="800"/>
              </a:spcBef>
              <a:tabLst>
                <a:tab pos="354013" algn="l"/>
              </a:tabLst>
            </a:pPr>
            <a:r>
              <a:rPr lang="en-US" altLang="zh-TW" sz="2000" dirty="0">
                <a:latin typeface="Calibri" panose="020F0502020204030204" pitchFamily="34" charset="0"/>
              </a:rPr>
              <a:t>4	A:   My company has offered me redundancy.</a:t>
            </a:r>
          </a:p>
          <a:p>
            <a:pPr marL="720725" indent="-720725">
              <a:spcBef>
                <a:spcPts val="800"/>
              </a:spcBef>
              <a:tabLst>
                <a:tab pos="354013" algn="l"/>
              </a:tabLst>
            </a:pPr>
            <a:r>
              <a:rPr lang="en-US" altLang="zh-TW" sz="2000" dirty="0">
                <a:latin typeface="Calibri" panose="020F0502020204030204" pitchFamily="34" charset="0"/>
              </a:rPr>
              <a:t>	B: 	_______________ (you / take) it?</a:t>
            </a:r>
          </a:p>
          <a:p>
            <a:pPr marL="720725" indent="-720725">
              <a:spcBef>
                <a:spcPts val="800"/>
              </a:spcBef>
              <a:tabLst>
                <a:tab pos="354013" algn="l"/>
              </a:tabLst>
            </a:pPr>
            <a:r>
              <a:rPr lang="en-US" altLang="zh-TW" sz="2000" dirty="0">
                <a:latin typeface="Calibri" panose="020F0502020204030204" pitchFamily="34" charset="0"/>
              </a:rPr>
              <a:t>5 	A:   Did you </a:t>
            </a:r>
            <a:r>
              <a:rPr lang="en-US" altLang="zh-TW" sz="2000" dirty="0" err="1">
                <a:latin typeface="Calibri" panose="020F0502020204030204" pitchFamily="34" charset="0"/>
              </a:rPr>
              <a:t>enrol</a:t>
            </a:r>
            <a:r>
              <a:rPr lang="en-US" altLang="zh-TW" sz="2000" dirty="0">
                <a:latin typeface="Calibri" panose="020F0502020204030204" pitchFamily="34" charset="0"/>
              </a:rPr>
              <a:t> for evening classes?</a:t>
            </a:r>
          </a:p>
          <a:p>
            <a:pPr marL="720725" indent="-720725">
              <a:spcBef>
                <a:spcPts val="800"/>
              </a:spcBef>
              <a:tabLst>
                <a:tab pos="354013" algn="l"/>
              </a:tabLst>
            </a:pPr>
            <a:r>
              <a:rPr lang="en-US" altLang="zh-TW" sz="2000" dirty="0">
                <a:latin typeface="Calibri" panose="020F0502020204030204" pitchFamily="34" charset="0"/>
              </a:rPr>
              <a:t>	B:   Yes, _______________ (go) to my first class tonight.</a:t>
            </a:r>
          </a:p>
          <a:p>
            <a:pPr marL="720725" indent="-720725">
              <a:spcBef>
                <a:spcPts val="800"/>
              </a:spcBef>
              <a:tabLst>
                <a:tab pos="354013" algn="l"/>
              </a:tabLst>
            </a:pPr>
            <a:r>
              <a:rPr lang="en-US" altLang="zh-TW" sz="2000" dirty="0">
                <a:latin typeface="Calibri" panose="020F0502020204030204" pitchFamily="34" charset="0"/>
              </a:rPr>
              <a:t>6 	A:   Look, my exam results are here!</a:t>
            </a:r>
          </a:p>
          <a:p>
            <a:pPr marL="720725" indent="-720725">
              <a:spcBef>
                <a:spcPts val="800"/>
              </a:spcBef>
              <a:tabLst>
                <a:tab pos="354013" algn="l"/>
              </a:tabLst>
            </a:pPr>
            <a:r>
              <a:rPr lang="en-US" altLang="zh-TW" sz="2000" dirty="0">
                <a:latin typeface="Calibri" panose="020F0502020204030204" pitchFamily="34" charset="0"/>
              </a:rPr>
              <a:t>	B:   Give me the envelope. I _______________ (open) it.</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EEEDC5DB-46D9-475F-B27D-6242B7A24282}"/>
              </a:ext>
            </a:extLst>
          </p:cNvPr>
          <p:cNvSpPr/>
          <p:nvPr/>
        </p:nvSpPr>
        <p:spPr>
          <a:xfrm>
            <a:off x="5114903" y="6022152"/>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9660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271435" y="774016"/>
            <a:ext cx="8609675" cy="3524042"/>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I’m going to take (a plan)</a:t>
            </a:r>
          </a:p>
          <a:p>
            <a:pPr marL="360363" indent="-360363">
              <a:spcBef>
                <a:spcPts val="600"/>
              </a:spcBef>
            </a:pPr>
            <a:r>
              <a:rPr lang="en-US" altLang="zh-TW" b="1" dirty="0">
                <a:solidFill>
                  <a:srgbClr val="FF0066"/>
                </a:solidFill>
                <a:latin typeface="Segoe Print" panose="02000600000000000000" pitchFamily="2" charset="0"/>
              </a:rPr>
              <a:t>2 	I’ll help (a spontaneous intention or offer)</a:t>
            </a:r>
          </a:p>
          <a:p>
            <a:pPr marL="360363" indent="-360363">
              <a:spcBef>
                <a:spcPts val="600"/>
              </a:spcBef>
            </a:pPr>
            <a:r>
              <a:rPr lang="en-US" altLang="zh-TW" b="1" dirty="0">
                <a:solidFill>
                  <a:srgbClr val="FF0066"/>
                </a:solidFill>
                <a:latin typeface="Segoe Print" panose="02000600000000000000" pitchFamily="2" charset="0"/>
              </a:rPr>
              <a:t>3 	she’s getting married (an arrangement – planned and put in the diary)</a:t>
            </a:r>
          </a:p>
          <a:p>
            <a:pPr marL="360363" indent="-360363">
              <a:spcBef>
                <a:spcPts val="600"/>
              </a:spcBef>
            </a:pPr>
            <a:r>
              <a:rPr lang="en-US" altLang="zh-TW" b="1" dirty="0">
                <a:solidFill>
                  <a:srgbClr val="FF0066"/>
                </a:solidFill>
                <a:latin typeface="Segoe Print" panose="02000600000000000000" pitchFamily="2" charset="0"/>
              </a:rPr>
              <a:t>4 	Are you going to take it? (a question about what someone’s plan or intention is)</a:t>
            </a:r>
          </a:p>
          <a:p>
            <a:pPr marL="360363" indent="-360363">
              <a:spcBef>
                <a:spcPts val="600"/>
              </a:spcBef>
            </a:pPr>
            <a:r>
              <a:rPr lang="en-US" altLang="zh-TW" b="1" dirty="0">
                <a:solidFill>
                  <a:srgbClr val="FF0066"/>
                </a:solidFill>
                <a:latin typeface="Segoe Print" panose="02000600000000000000" pitchFamily="2" charset="0"/>
              </a:rPr>
              <a:t>5 	I’m going (to go) (This could be an arrangement: </a:t>
            </a:r>
            <a:r>
              <a:rPr lang="en-US" altLang="zh-TW" b="1" i="1" dirty="0">
                <a:solidFill>
                  <a:srgbClr val="FF0066"/>
                </a:solidFill>
                <a:latin typeface="Segoe Print" panose="02000600000000000000" pitchFamily="2" charset="0"/>
              </a:rPr>
              <a:t>I’ve arranged to go… </a:t>
            </a:r>
            <a:r>
              <a:rPr lang="en-US" altLang="zh-TW" b="1" dirty="0">
                <a:solidFill>
                  <a:srgbClr val="FF0066"/>
                </a:solidFill>
                <a:latin typeface="Segoe Print" panose="02000600000000000000" pitchFamily="2" charset="0"/>
              </a:rPr>
              <a:t>or a plan: </a:t>
            </a:r>
            <a:r>
              <a:rPr lang="en-US" altLang="zh-TW" b="1" i="1" dirty="0">
                <a:solidFill>
                  <a:srgbClr val="FF0066"/>
                </a:solidFill>
                <a:latin typeface="Segoe Print" panose="02000600000000000000" pitchFamily="2" charset="0"/>
              </a:rPr>
              <a:t>I intend to go…. </a:t>
            </a:r>
            <a:r>
              <a:rPr lang="en-US" altLang="zh-TW" b="1" dirty="0">
                <a:solidFill>
                  <a:srgbClr val="FF0066"/>
                </a:solidFill>
                <a:latin typeface="Segoe Print" panose="02000600000000000000" pitchFamily="2" charset="0"/>
              </a:rPr>
              <a:t>Native speakers are likely to choose the present continuous as it’s shorter. Speakers tend to avoid saying </a:t>
            </a:r>
            <a:r>
              <a:rPr lang="en-US" altLang="zh-TW" b="1" i="1" dirty="0">
                <a:solidFill>
                  <a:srgbClr val="FF0066"/>
                </a:solidFill>
                <a:latin typeface="Segoe Print" panose="02000600000000000000" pitchFamily="2" charset="0"/>
              </a:rPr>
              <a:t>I’m going to go </a:t>
            </a:r>
            <a:r>
              <a:rPr lang="en-US" altLang="zh-TW" b="1" dirty="0">
                <a:solidFill>
                  <a:srgbClr val="FF0066"/>
                </a:solidFill>
                <a:latin typeface="Segoe Print" panose="02000600000000000000" pitchFamily="2" charset="0"/>
              </a:rPr>
              <a:t>or </a:t>
            </a:r>
            <a:r>
              <a:rPr lang="en-US" altLang="zh-TW" b="1" i="1" dirty="0">
                <a:solidFill>
                  <a:srgbClr val="FF0066"/>
                </a:solidFill>
                <a:latin typeface="Segoe Print" panose="02000600000000000000" pitchFamily="2" charset="0"/>
              </a:rPr>
              <a:t>I’m going to come</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6	I’ll open (a spontaneous intention – an offer)</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289366" y="356173"/>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12</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4b-p. 49</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Draw a calendar for the next four weeks. Write in these things.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pic>
        <p:nvPicPr>
          <p:cNvPr id="9218" name="Picture 2"/>
          <p:cNvPicPr>
            <a:picLocks noChangeAspect="1" noChangeArrowheads="1"/>
          </p:cNvPicPr>
          <p:nvPr/>
        </p:nvPicPr>
        <p:blipFill>
          <a:blip r:embed="rId3" cstate="print"/>
          <a:srcRect/>
          <a:stretch>
            <a:fillRect/>
          </a:stretch>
        </p:blipFill>
        <p:spPr bwMode="auto">
          <a:xfrm>
            <a:off x="791861" y="1425268"/>
            <a:ext cx="5094589" cy="118960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791861" y="2777493"/>
            <a:ext cx="5094589" cy="1332814"/>
          </a:xfrm>
          <a:prstGeom prst="rect">
            <a:avLst/>
          </a:prstGeom>
          <a:noFill/>
          <a:ln w="9525">
            <a:noFill/>
            <a:miter lim="800000"/>
            <a:headEnd/>
            <a:tailEnd/>
          </a:ln>
        </p:spPr>
      </p:pic>
      <p:sp>
        <p:nvSpPr>
          <p:cNvPr id="8" name="矩形 7">
            <a:extLst>
              <a:ext uri="{FF2B5EF4-FFF2-40B4-BE49-F238E27FC236}">
                <a16:creationId xmlns:a16="http://schemas.microsoft.com/office/drawing/2014/main" id="{990FF8DE-E5FC-4EB8-B02E-A1C8BBB0406C}"/>
              </a:ext>
            </a:extLst>
          </p:cNvPr>
          <p:cNvSpPr/>
          <p:nvPr/>
        </p:nvSpPr>
        <p:spPr>
          <a:xfrm>
            <a:off x="699626" y="5138405"/>
            <a:ext cx="8094415" cy="1015663"/>
          </a:xfrm>
          <a:prstGeom prst="rect">
            <a:avLst/>
          </a:prstGeom>
        </p:spPr>
        <p:txBody>
          <a:bodyPr wrap="square">
            <a:spAutoFit/>
          </a:bodyPr>
          <a:lstStyle/>
          <a:p>
            <a:pPr marL="360363" indent="-360363"/>
            <a:r>
              <a:rPr lang="en-US" altLang="zh-TW" sz="2000" i="1" dirty="0">
                <a:solidFill>
                  <a:srgbClr val="0080FF"/>
                </a:solidFill>
                <a:latin typeface="Calibri" panose="020F0502020204030204" pitchFamily="34" charset="0"/>
              </a:rPr>
              <a:t>A: 	What are you up to next week? Maybe we can get together early in the week.</a:t>
            </a:r>
          </a:p>
          <a:p>
            <a:pPr marL="360363" indent="-360363"/>
            <a:r>
              <a:rPr lang="en-US" altLang="zh-TW" sz="2000" i="1" dirty="0">
                <a:solidFill>
                  <a:srgbClr val="0080FF"/>
                </a:solidFill>
                <a:latin typeface="Calibri" panose="020F0502020204030204" pitchFamily="34" charset="0"/>
              </a:rPr>
              <a:t>B: 	OK. But I</a:t>
            </a:r>
            <a:r>
              <a:rPr lang="en-US" altLang="zh-TW" sz="2000" b="1" i="1" dirty="0">
                <a:solidFill>
                  <a:srgbClr val="0080FF"/>
                </a:solidFill>
                <a:latin typeface="Calibri" panose="020F0502020204030204" pitchFamily="34" charset="0"/>
              </a:rPr>
              <a:t>’m</a:t>
            </a:r>
            <a:r>
              <a:rPr lang="en-US" altLang="zh-TW" sz="2000" i="1" dirty="0">
                <a:solidFill>
                  <a:srgbClr val="0080FF"/>
                </a:solidFill>
                <a:latin typeface="Calibri" panose="020F0502020204030204" pitchFamily="34" charset="0"/>
              </a:rPr>
              <a:t> </a:t>
            </a:r>
            <a:r>
              <a:rPr lang="en-US" altLang="zh-TW" sz="2000" b="1" i="1" dirty="0">
                <a:solidFill>
                  <a:srgbClr val="0080FF"/>
                </a:solidFill>
                <a:latin typeface="Calibri" panose="020F0502020204030204" pitchFamily="34" charset="0"/>
              </a:rPr>
              <a:t>going </a:t>
            </a:r>
            <a:r>
              <a:rPr lang="en-US" altLang="zh-TW" sz="2000" i="1" dirty="0">
                <a:solidFill>
                  <a:srgbClr val="0080FF"/>
                </a:solidFill>
                <a:latin typeface="Calibri" panose="020F0502020204030204" pitchFamily="34" charset="0"/>
              </a:rPr>
              <a:t>to</a:t>
            </a:r>
            <a:r>
              <a:rPr lang="en-US" altLang="zh-TW" sz="2000" b="1" i="1" dirty="0">
                <a:solidFill>
                  <a:srgbClr val="0080FF"/>
                </a:solidFill>
                <a:latin typeface="Calibri" panose="020F0502020204030204" pitchFamily="34" charset="0"/>
              </a:rPr>
              <a:t> </a:t>
            </a:r>
            <a:r>
              <a:rPr lang="en-US" altLang="zh-TW" sz="2000" i="1" dirty="0">
                <a:solidFill>
                  <a:srgbClr val="0080FF"/>
                </a:solidFill>
                <a:latin typeface="Calibri" panose="020F0502020204030204" pitchFamily="34" charset="0"/>
              </a:rPr>
              <a:t>the dentist’s on Monday, so what about Tuesday?</a:t>
            </a:r>
            <a:endParaRPr lang="zh-TW" altLang="en-US" sz="2000" i="1" dirty="0">
              <a:solidFill>
                <a:srgbClr val="0080FF"/>
              </a:solidFill>
              <a:latin typeface="Calibri" panose="020F0502020204030204" pitchFamily="34" charset="0"/>
            </a:endParaRPr>
          </a:p>
        </p:txBody>
      </p:sp>
      <p:sp>
        <p:nvSpPr>
          <p:cNvPr id="11" name="矩形 10">
            <a:extLst>
              <a:ext uri="{FF2B5EF4-FFF2-40B4-BE49-F238E27FC236}">
                <a16:creationId xmlns:a16="http://schemas.microsoft.com/office/drawing/2014/main" id="{AE9A266E-4094-4902-9BE8-6F1E13250199}"/>
              </a:ext>
            </a:extLst>
          </p:cNvPr>
          <p:cNvSpPr/>
          <p:nvPr/>
        </p:nvSpPr>
        <p:spPr>
          <a:xfrm>
            <a:off x="304909" y="436708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14	</a:t>
            </a:r>
            <a:r>
              <a:rPr lang="en-US" altLang="zh-TW" sz="2000" dirty="0">
                <a:latin typeface="Calibri" panose="020F0502020204030204" pitchFamily="34" charset="0"/>
                <a:cs typeface="Calibri" panose="020F0502020204030204" pitchFamily="34" charset="0"/>
              </a:rPr>
              <a:t>Work in pairs. You need to meet several times for a project for your English course. Find dates when you can get together.</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058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82448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4c</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A better life?</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37970" y="1813580"/>
            <a:ext cx="83662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How can these things improve your opportunities in life? Make notes and then compare with your partner.</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126007"/>
            <a:ext cx="8376721"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dirty="0">
              <a:solidFill>
                <a:srgbClr val="E60000"/>
              </a:solidFill>
              <a:latin typeface="Calibri" panose="020F0502020204030204" pitchFamily="34" charset="0"/>
            </a:endParaRPr>
          </a:p>
        </p:txBody>
      </p:sp>
      <p:pic>
        <p:nvPicPr>
          <p:cNvPr id="10242" name="Picture 2"/>
          <p:cNvPicPr>
            <a:picLocks noChangeAspect="1" noChangeArrowheads="1"/>
          </p:cNvPicPr>
          <p:nvPr/>
        </p:nvPicPr>
        <p:blipFill>
          <a:blip r:embed="rId3" cstate="print"/>
          <a:srcRect/>
          <a:stretch>
            <a:fillRect/>
          </a:stretch>
        </p:blipFill>
        <p:spPr bwMode="auto">
          <a:xfrm>
            <a:off x="807716" y="2655839"/>
            <a:ext cx="3766991" cy="1207501"/>
          </a:xfrm>
          <a:prstGeom prst="rect">
            <a:avLst/>
          </a:prstGeom>
          <a:noFill/>
          <a:ln w="9525">
            <a:noFill/>
            <a:miter lim="800000"/>
            <a:headEnd/>
            <a:tailEnd/>
          </a:ln>
        </p:spPr>
      </p:pic>
      <p:sp>
        <p:nvSpPr>
          <p:cNvPr id="8" name="矩形 7">
            <a:extLst>
              <a:ext uri="{FF2B5EF4-FFF2-40B4-BE49-F238E27FC236}">
                <a16:creationId xmlns:a16="http://schemas.microsoft.com/office/drawing/2014/main" id="{EEEDC5DB-46D9-475F-B27D-6242B7A24282}"/>
              </a:ext>
            </a:extLst>
          </p:cNvPr>
          <p:cNvSpPr/>
          <p:nvPr/>
        </p:nvSpPr>
        <p:spPr>
          <a:xfrm>
            <a:off x="798085" y="4310310"/>
            <a:ext cx="3261983"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See next slide for answers</a:t>
            </a:r>
          </a:p>
        </p:txBody>
      </p:sp>
    </p:spTree>
    <p:extLst>
      <p:ext uri="{BB962C8B-B14F-4D97-AF65-F5344CB8AC3E}">
        <p14:creationId xmlns:p14="http://schemas.microsoft.com/office/powerpoint/2010/main" val="125555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E7AC57-2069-44E7-854E-596BAE2768B4}"/>
              </a:ext>
            </a:extLst>
          </p:cNvPr>
          <p:cNvSpPr/>
          <p:nvPr/>
        </p:nvSpPr>
        <p:spPr>
          <a:xfrm>
            <a:off x="237145" y="682576"/>
            <a:ext cx="8700665" cy="5509200"/>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EXAMPLE ANSWERS</a:t>
            </a:r>
          </a:p>
          <a:p>
            <a:pPr>
              <a:spcBef>
                <a:spcPts val="300"/>
              </a:spcBef>
            </a:pPr>
            <a:r>
              <a:rPr lang="en-US" altLang="zh-TW" b="1" dirty="0">
                <a:solidFill>
                  <a:srgbClr val="FF0066"/>
                </a:solidFill>
                <a:latin typeface="Segoe Print" panose="02000600000000000000" pitchFamily="2" charset="0"/>
              </a:rPr>
              <a:t>The place you go to school: a good school can help you get good qualifications, make good life choices, and make good friends; if a school is good at science, for example, or sport, you are more likely to be interested in and aspire to be good at these subjects; a good teacher can inspire and guide you; discipline at school may make you disciplined – or rebellious.</a:t>
            </a:r>
          </a:p>
          <a:p>
            <a:pPr>
              <a:spcBef>
                <a:spcPts val="300"/>
              </a:spcBef>
            </a:pPr>
            <a:r>
              <a:rPr lang="en-US" altLang="zh-TW" b="1" dirty="0">
                <a:solidFill>
                  <a:srgbClr val="FF0066"/>
                </a:solidFill>
                <a:latin typeface="Segoe Print" panose="02000600000000000000" pitchFamily="2" charset="0"/>
              </a:rPr>
              <a:t>The place you live: living in a city or in the country can affect your choices and your attitudes; the people you meet and the role models you have are affected by where you live; in a poor or dangerous place, you are more likely to get involved in crime or have low expectations than in a wealthy, safe place.</a:t>
            </a:r>
          </a:p>
          <a:p>
            <a:pPr>
              <a:spcBef>
                <a:spcPts val="300"/>
              </a:spcBef>
            </a:pPr>
            <a:r>
              <a:rPr lang="en-US" altLang="zh-TW" b="1" dirty="0">
                <a:solidFill>
                  <a:srgbClr val="FF0066"/>
                </a:solidFill>
                <a:latin typeface="Segoe Print" panose="02000600000000000000" pitchFamily="2" charset="0"/>
              </a:rPr>
              <a:t>The career you choose: this affects your wealth, but also how you feel about yourself and others; your career may affect where you live, what sort of lifestyle you have, whether you travel or not, who you meet.</a:t>
            </a:r>
          </a:p>
          <a:p>
            <a:pPr>
              <a:spcBef>
                <a:spcPts val="300"/>
              </a:spcBef>
            </a:pPr>
            <a:r>
              <a:rPr lang="en-US" altLang="zh-TW" b="1" dirty="0">
                <a:solidFill>
                  <a:srgbClr val="FF0066"/>
                </a:solidFill>
                <a:latin typeface="Segoe Print" panose="02000600000000000000" pitchFamily="2" charset="0"/>
              </a:rPr>
              <a:t>Your family: a loving family usually means you are confident and secure; problems with your family can lead to personal problems; family can help financially and practically in making good life choices; family can be inspiring and supportive or can set bad examples and provide no support.</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C753686-DF14-40E7-AD7F-BDDEC4CAFCC1}"/>
              </a:ext>
            </a:extLst>
          </p:cNvPr>
          <p:cNvSpPr/>
          <p:nvPr/>
        </p:nvSpPr>
        <p:spPr>
          <a:xfrm>
            <a:off x="255076" y="264733"/>
            <a:ext cx="641699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Exercise 1</a:t>
            </a:r>
          </a:p>
        </p:txBody>
      </p:sp>
    </p:spTree>
    <p:extLst>
      <p:ext uri="{BB962C8B-B14F-4D97-AF65-F5344CB8AC3E}">
        <p14:creationId xmlns:p14="http://schemas.microsoft.com/office/powerpoint/2010/main" val="2112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81365" y="769945"/>
            <a:ext cx="8112677"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training and education</a:t>
            </a:r>
          </a:p>
          <a:p>
            <a:pPr marL="361950" indent="-361950">
              <a:spcBef>
                <a:spcPts val="600"/>
              </a:spcBef>
            </a:pPr>
            <a:r>
              <a:rPr lang="en-US" altLang="zh-TW" sz="2000" dirty="0">
                <a:latin typeface="Calibri" panose="020F0502020204030204" pitchFamily="34" charset="0"/>
              </a:rPr>
              <a:t>b 	the movement of people</a:t>
            </a:r>
          </a:p>
          <a:p>
            <a:pPr marL="361950" indent="-361950">
              <a:spcBef>
                <a:spcPts val="600"/>
              </a:spcBef>
            </a:pPr>
            <a:r>
              <a:rPr lang="en-US" altLang="zh-TW" sz="2000" dirty="0">
                <a:latin typeface="Calibri" panose="020F0502020204030204" pitchFamily="34" charset="0"/>
              </a:rPr>
              <a:t>c 	the development of new towns</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t>Read the article quickly. Which paragraph(s) talk(s) about these topics?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7A58094E-2EF6-472A-B544-5BF2110BE76C}"/>
              </a:ext>
            </a:extLst>
          </p:cNvPr>
          <p:cNvSpPr/>
          <p:nvPr/>
        </p:nvSpPr>
        <p:spPr>
          <a:xfrm>
            <a:off x="681365" y="2112418"/>
            <a:ext cx="7959715" cy="3293209"/>
          </a:xfrm>
          <a:prstGeom prst="rect">
            <a:avLst/>
          </a:prstGeom>
        </p:spPr>
        <p:txBody>
          <a:bodyPr wrap="square">
            <a:spAutoFit/>
          </a:bodyPr>
          <a:lstStyle/>
          <a:p>
            <a:pPr marL="361950" indent="-361950">
              <a:spcBef>
                <a:spcPts val="600"/>
              </a:spcBef>
            </a:pPr>
            <a:r>
              <a:rPr lang="en-US" altLang="zh-TW" b="1" dirty="0">
                <a:solidFill>
                  <a:srgbClr val="FF0066"/>
                </a:solidFill>
                <a:latin typeface="Segoe Print" panose="02000600000000000000" pitchFamily="2" charset="0"/>
              </a:rPr>
              <a:t>a 	paragraph 4 (</a:t>
            </a:r>
            <a:r>
              <a:rPr lang="en-US" altLang="zh-TW" b="1" i="1" dirty="0">
                <a:solidFill>
                  <a:srgbClr val="FF0066"/>
                </a:solidFill>
                <a:latin typeface="Segoe Print" panose="02000600000000000000" pitchFamily="2" charset="0"/>
              </a:rPr>
              <a:t>higher education … better training … a huge number of private courses in a Chinese factory town: English classes, typing classes, technical classes</a:t>
            </a:r>
            <a:r>
              <a:rPr lang="en-US" altLang="zh-TW" b="1" dirty="0">
                <a:solidFill>
                  <a:srgbClr val="FF0066"/>
                </a:solidFill>
                <a:latin typeface="Segoe Print" panose="02000600000000000000" pitchFamily="2" charset="0"/>
              </a:rPr>
              <a:t>)</a:t>
            </a:r>
          </a:p>
          <a:p>
            <a:pPr marL="361950" indent="-361950">
              <a:spcBef>
                <a:spcPts val="600"/>
              </a:spcBef>
            </a:pPr>
            <a:r>
              <a:rPr lang="en-US" altLang="zh-TW" b="1" dirty="0">
                <a:solidFill>
                  <a:srgbClr val="FF0066"/>
                </a:solidFill>
                <a:latin typeface="Segoe Print" panose="02000600000000000000" pitchFamily="2" charset="0"/>
              </a:rPr>
              <a:t>b 	paragraphs 1, 2 and 3 (1: </a:t>
            </a:r>
            <a:r>
              <a:rPr lang="en-US" altLang="zh-TW" b="1" i="1" dirty="0">
                <a:solidFill>
                  <a:srgbClr val="FF0066"/>
                </a:solidFill>
                <a:latin typeface="Segoe Print" panose="02000600000000000000" pitchFamily="2" charset="0"/>
              </a:rPr>
              <a:t>men who have come from country villages 2: the arrival of the women 3: Every year about ten million people move to the cities.</a:t>
            </a:r>
            <a:r>
              <a:rPr lang="en-US" altLang="zh-TW" b="1" dirty="0">
                <a:solidFill>
                  <a:srgbClr val="FF0066"/>
                </a:solidFill>
                <a:latin typeface="Segoe Print" panose="02000600000000000000" pitchFamily="2" charset="0"/>
              </a:rPr>
              <a:t>)</a:t>
            </a:r>
          </a:p>
          <a:p>
            <a:pPr marL="361950" indent="-361950">
              <a:spcBef>
                <a:spcPts val="600"/>
              </a:spcBef>
            </a:pPr>
            <a:r>
              <a:rPr lang="en-US" altLang="zh-TW" b="1" dirty="0">
                <a:solidFill>
                  <a:srgbClr val="FF0066"/>
                </a:solidFill>
                <a:latin typeface="Segoe Print" panose="02000600000000000000" pitchFamily="2" charset="0"/>
              </a:rPr>
              <a:t>c 	paragraphs 2 and 3 (</a:t>
            </a:r>
            <a:r>
              <a:rPr lang="en-US" altLang="zh-TW" b="1" i="1" dirty="0">
                <a:solidFill>
                  <a:srgbClr val="FF0066"/>
                </a:solidFill>
                <a:latin typeface="Segoe Print" panose="02000600000000000000" pitchFamily="2" charset="0"/>
              </a:rPr>
              <a:t>2: factories built by the men from the villages; clothes shops and shoe shops appear … you see public services; 3: human energy … the brave entrepreneurs, the quick-moving builders …; Every year about ten million people move to the cities</a:t>
            </a:r>
            <a:r>
              <a:rPr lang="en-US" altLang="zh-TW" b="1" dirty="0">
                <a:solidFill>
                  <a:srgbClr val="FF0066"/>
                </a:solidFill>
                <a:latin typeface="Segoe Print" panose="02000600000000000000" pitchFamily="2" charset="0"/>
              </a:rPr>
              <a:t>.)</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81365" y="1121706"/>
            <a:ext cx="8112677" cy="2708434"/>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street stalls</a:t>
            </a:r>
          </a:p>
          <a:p>
            <a:pPr marL="361950" indent="-361950">
              <a:spcBef>
                <a:spcPts val="600"/>
              </a:spcBef>
            </a:pPr>
            <a:r>
              <a:rPr lang="en-US" altLang="zh-TW" sz="2000" dirty="0">
                <a:latin typeface="Calibri" panose="020F0502020204030204" pitchFamily="34" charset="0"/>
              </a:rPr>
              <a:t>b 	</a:t>
            </a:r>
            <a:r>
              <a:rPr lang="en-US" altLang="zh-TW" sz="2000" dirty="0" err="1">
                <a:latin typeface="Calibri" panose="020F0502020204030204" pitchFamily="34" charset="0"/>
              </a:rPr>
              <a:t>cellphone</a:t>
            </a:r>
            <a:r>
              <a:rPr lang="en-US" altLang="zh-TW" sz="2000" dirty="0">
                <a:latin typeface="Calibri" panose="020F0502020204030204" pitchFamily="34" charset="0"/>
              </a:rPr>
              <a:t> companies</a:t>
            </a:r>
          </a:p>
          <a:p>
            <a:pPr marL="361950" indent="-361950">
              <a:spcBef>
                <a:spcPts val="600"/>
              </a:spcBef>
            </a:pPr>
            <a:r>
              <a:rPr lang="en-US" altLang="zh-TW" sz="2000" dirty="0">
                <a:latin typeface="Calibri" panose="020F0502020204030204" pitchFamily="34" charset="0"/>
              </a:rPr>
              <a:t>c 	clothes shops</a:t>
            </a:r>
          </a:p>
          <a:p>
            <a:pPr marL="361950" indent="-361950">
              <a:spcBef>
                <a:spcPts val="600"/>
              </a:spcBef>
            </a:pPr>
            <a:r>
              <a:rPr lang="en-US" altLang="zh-TW" sz="2000" dirty="0">
                <a:latin typeface="Calibri" panose="020F0502020204030204" pitchFamily="34" charset="0"/>
              </a:rPr>
              <a:t>d 	construction work </a:t>
            </a:r>
          </a:p>
          <a:p>
            <a:pPr marL="361950" indent="-361950">
              <a:spcBef>
                <a:spcPts val="600"/>
              </a:spcBef>
            </a:pPr>
            <a:r>
              <a:rPr lang="en-US" altLang="zh-TW" sz="2000" dirty="0">
                <a:latin typeface="Calibri" panose="020F0502020204030204" pitchFamily="34" charset="0"/>
              </a:rPr>
              <a:t>e 	entrepreneurs</a:t>
            </a:r>
          </a:p>
          <a:p>
            <a:pPr marL="361950" indent="-361950">
              <a:spcBef>
                <a:spcPts val="600"/>
              </a:spcBef>
            </a:pPr>
            <a:r>
              <a:rPr lang="en-US" altLang="zh-TW" sz="2000" dirty="0">
                <a:latin typeface="Calibri" panose="020F0502020204030204" pitchFamily="34" charset="0"/>
              </a:rPr>
              <a:t>f 	shops</a:t>
            </a:r>
          </a:p>
          <a:p>
            <a:pPr marL="361950" indent="-361950">
              <a:spcBef>
                <a:spcPts val="600"/>
              </a:spcBef>
            </a:pPr>
            <a:r>
              <a:rPr lang="en-US" altLang="zh-TW" sz="2000" dirty="0">
                <a:latin typeface="Calibri" panose="020F0502020204030204" pitchFamily="34" charset="0"/>
              </a:rPr>
              <a:t>g 	female factory workers</a:t>
            </a:r>
            <a:endParaRPr lang="zh-TW" altLang="en-US" sz="2000" dirty="0">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first two paragraphs of the article. Put these things in the order in which they appear in a new town in China.</a:t>
            </a:r>
            <a:endParaRPr lang="zh-TW" altLang="en-US" sz="2000"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7A58094E-2EF6-472A-B544-5BF2110BE76C}"/>
              </a:ext>
            </a:extLst>
          </p:cNvPr>
          <p:cNvSpPr/>
          <p:nvPr/>
        </p:nvSpPr>
        <p:spPr>
          <a:xfrm>
            <a:off x="399349" y="1112601"/>
            <a:ext cx="381129" cy="2758447"/>
          </a:xfrm>
          <a:prstGeom prst="rect">
            <a:avLst/>
          </a:prstGeom>
        </p:spPr>
        <p:txBody>
          <a:bodyPr wrap="square">
            <a:spAutoFit/>
          </a:bodyPr>
          <a:lstStyle/>
          <a:p>
            <a:pPr marL="358775" indent="-358775">
              <a:lnSpc>
                <a:spcPts val="3000"/>
              </a:lnSpc>
            </a:pPr>
            <a:r>
              <a:rPr lang="en-US" altLang="zh-TW" b="1" dirty="0">
                <a:solidFill>
                  <a:srgbClr val="FF0066"/>
                </a:solidFill>
                <a:latin typeface="Segoe Print" panose="02000600000000000000" pitchFamily="2" charset="0"/>
              </a:rPr>
              <a:t>3</a:t>
            </a:r>
          </a:p>
          <a:p>
            <a:pPr marL="358775" indent="-358775">
              <a:lnSpc>
                <a:spcPts val="3000"/>
              </a:lnSpc>
            </a:pPr>
            <a:r>
              <a:rPr lang="en-US" altLang="zh-TW" b="1" dirty="0">
                <a:solidFill>
                  <a:srgbClr val="FF0066"/>
                </a:solidFill>
                <a:latin typeface="Segoe Print" panose="02000600000000000000" pitchFamily="2" charset="0"/>
              </a:rPr>
              <a:t>5</a:t>
            </a:r>
          </a:p>
          <a:p>
            <a:pPr marL="358775" indent="-358775">
              <a:lnSpc>
                <a:spcPts val="3000"/>
              </a:lnSpc>
            </a:pPr>
            <a:r>
              <a:rPr lang="en-US" altLang="zh-TW" b="1" dirty="0">
                <a:solidFill>
                  <a:srgbClr val="FF0066"/>
                </a:solidFill>
                <a:latin typeface="Segoe Print" panose="02000600000000000000" pitchFamily="2" charset="0"/>
              </a:rPr>
              <a:t>7</a:t>
            </a:r>
          </a:p>
          <a:p>
            <a:pPr marL="358775" indent="-358775">
              <a:lnSpc>
                <a:spcPts val="3000"/>
              </a:lnSpc>
            </a:pPr>
            <a:r>
              <a:rPr lang="en-US" altLang="zh-TW" sz="2000" i="1" dirty="0">
                <a:solidFill>
                  <a:srgbClr val="0080FF"/>
                </a:solidFill>
                <a:latin typeface="Calibri" panose="020F0502020204030204" pitchFamily="34" charset="0"/>
              </a:rPr>
              <a:t>1</a:t>
            </a:r>
          </a:p>
          <a:p>
            <a:pPr marL="358775" indent="-358775">
              <a:lnSpc>
                <a:spcPts val="3000"/>
              </a:lnSpc>
            </a:pPr>
            <a:r>
              <a:rPr lang="en-US" altLang="zh-TW" b="1" dirty="0">
                <a:solidFill>
                  <a:srgbClr val="FF0066"/>
                </a:solidFill>
                <a:latin typeface="Segoe Print" panose="02000600000000000000" pitchFamily="2" charset="0"/>
              </a:rPr>
              <a:t>2</a:t>
            </a:r>
          </a:p>
          <a:p>
            <a:pPr marL="358775" indent="-358775">
              <a:lnSpc>
                <a:spcPts val="3000"/>
              </a:lnSpc>
            </a:pPr>
            <a:r>
              <a:rPr lang="en-US" altLang="zh-TW" b="1" dirty="0">
                <a:solidFill>
                  <a:srgbClr val="FF0066"/>
                </a:solidFill>
                <a:latin typeface="Segoe Print" panose="02000600000000000000" pitchFamily="2" charset="0"/>
              </a:rPr>
              <a:t>4</a:t>
            </a:r>
          </a:p>
          <a:p>
            <a:pPr marL="358775" indent="-358775">
              <a:lnSpc>
                <a:spcPts val="3000"/>
              </a:lnSpc>
            </a:pPr>
            <a:r>
              <a:rPr lang="en-US" altLang="zh-TW" b="1" dirty="0">
                <a:solidFill>
                  <a:srgbClr val="FF0066"/>
                </a:solidFill>
                <a:latin typeface="Segoe Print" panose="02000600000000000000" pitchFamily="2" charset="0"/>
              </a:rPr>
              <a:t>6</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wipe(left)">
                                      <p:cBhvr>
                                        <p:cTn id="22" dur="500"/>
                                        <p:tgtEl>
                                          <p:spTgt spid="1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wipe(left)">
                                      <p:cBhvr>
                                        <p:cTn id="27" dur="500"/>
                                        <p:tgtEl>
                                          <p:spTgt spid="1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6" end="6"/>
                                            </p:txEl>
                                          </p:spTgt>
                                        </p:tgtEl>
                                        <p:attrNameLst>
                                          <p:attrName>style.visibility</p:attrName>
                                        </p:attrNameLst>
                                      </p:cBhvr>
                                      <p:to>
                                        <p:strVal val="visible"/>
                                      </p:to>
                                    </p:set>
                                    <p:animEffect transition="in" filter="wipe(left)">
                                      <p:cBhvr>
                                        <p:cTn id="3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D25D8E1-825D-4E29-B235-867F80417C98}"/>
              </a:ext>
            </a:extLst>
          </p:cNvPr>
          <p:cNvPicPr>
            <a:picLocks noChangeAspect="1"/>
          </p:cNvPicPr>
          <p:nvPr/>
        </p:nvPicPr>
        <p:blipFill>
          <a:blip r:embed="rId4"/>
          <a:stretch>
            <a:fillRect/>
          </a:stretch>
        </p:blipFill>
        <p:spPr>
          <a:xfrm>
            <a:off x="0" y="-45856"/>
            <a:ext cx="9144000" cy="2534381"/>
          </a:xfrm>
          <a:prstGeom prst="rect">
            <a:avLst/>
          </a:prstGeom>
        </p:spPr>
      </p:pic>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51</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3D9479BB-91CA-49CE-BADB-41B3B4A6EA67}"/>
              </a:ext>
            </a:extLst>
          </p:cNvPr>
          <p:cNvSpPr/>
          <p:nvPr/>
        </p:nvSpPr>
        <p:spPr>
          <a:xfrm>
            <a:off x="242772" y="2644580"/>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30</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42772" y="3623765"/>
            <a:ext cx="8644375" cy="461665"/>
          </a:xfrm>
          <a:prstGeom prst="rect">
            <a:avLst/>
          </a:prstGeom>
        </p:spPr>
        <p:txBody>
          <a:bodyPr wrap="square">
            <a:spAutoFit/>
          </a:bodyPr>
          <a:lstStyle/>
          <a:p>
            <a:r>
              <a:rPr lang="en-US" altLang="zh-TW" sz="2400" b="1" dirty="0">
                <a:solidFill>
                  <a:srgbClr val="E60000"/>
                </a:solidFill>
                <a:latin typeface="Calibri" panose="020F0502020204030204" pitchFamily="34" charset="0"/>
              </a:rPr>
              <a:t>How does a factory town begin?</a:t>
            </a:r>
            <a:endParaRPr lang="zh-TW" altLang="en-US" sz="2400" b="1" dirty="0">
              <a:solidFill>
                <a:srgbClr val="E60000"/>
              </a:solidFill>
              <a:latin typeface="Calibri" panose="020F0502020204030204" pitchFamily="34" charset="0"/>
            </a:endParaRPr>
          </a:p>
        </p:txBody>
      </p:sp>
      <p:sp>
        <p:nvSpPr>
          <p:cNvPr id="8" name="矩形 7"/>
          <p:cNvSpPr/>
          <p:nvPr/>
        </p:nvSpPr>
        <p:spPr>
          <a:xfrm>
            <a:off x="256853" y="3186684"/>
            <a:ext cx="8622603" cy="400110"/>
          </a:xfrm>
          <a:prstGeom prst="rect">
            <a:avLst/>
          </a:prstGeom>
        </p:spPr>
        <p:txBody>
          <a:bodyPr wrap="square">
            <a:spAutoFit/>
          </a:bodyPr>
          <a:lstStyle/>
          <a:p>
            <a:r>
              <a:rPr lang="en-US" altLang="zh-TW" sz="2000" dirty="0">
                <a:latin typeface="Calibri" panose="020F0502020204030204" pitchFamily="34" charset="0"/>
              </a:rPr>
              <a:t>We spoke to Peter </a:t>
            </a:r>
            <a:r>
              <a:rPr lang="en-US" altLang="zh-TW" sz="2000" dirty="0" err="1">
                <a:latin typeface="Calibri" panose="020F0502020204030204" pitchFamily="34" charset="0"/>
              </a:rPr>
              <a:t>Hessler</a:t>
            </a:r>
            <a:r>
              <a:rPr lang="en-US" altLang="zh-TW" sz="2000" dirty="0">
                <a:latin typeface="Calibri" panose="020F0502020204030204" pitchFamily="34" charset="0"/>
              </a:rPr>
              <a:t> about his experience of fast-changing life in China.</a:t>
            </a:r>
            <a:endParaRPr lang="zh-TW" altLang="en-US" sz="2000" dirty="0">
              <a:latin typeface="Calibri" panose="020F0502020204030204" pitchFamily="34" charset="0"/>
            </a:endParaRPr>
          </a:p>
        </p:txBody>
      </p:sp>
      <p:sp>
        <p:nvSpPr>
          <p:cNvPr id="9" name="矩形 8"/>
          <p:cNvSpPr/>
          <p:nvPr/>
        </p:nvSpPr>
        <p:spPr>
          <a:xfrm>
            <a:off x="4389633" y="2471140"/>
            <a:ext cx="4563492" cy="338554"/>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People at Guangzhou Railway Station in Guangdong</a:t>
            </a:r>
            <a:endParaRPr lang="zh-TW" altLang="en-US" sz="1600" dirty="0">
              <a:solidFill>
                <a:schemeClr val="tx1">
                  <a:lumMod val="85000"/>
                  <a:lumOff val="15000"/>
                </a:schemeClr>
              </a:solidFill>
              <a:latin typeface="Corbel" panose="020B0503020204020204" pitchFamily="34" charset="0"/>
            </a:endParaRPr>
          </a:p>
        </p:txBody>
      </p:sp>
      <p:sp>
        <p:nvSpPr>
          <p:cNvPr id="12" name="矩形 11">
            <a:extLst>
              <a:ext uri="{FF2B5EF4-FFF2-40B4-BE49-F238E27FC236}">
                <a16:creationId xmlns:a16="http://schemas.microsoft.com/office/drawing/2014/main" id="{037F1507-1815-441D-82B2-B804E01E59EF}"/>
              </a:ext>
            </a:extLst>
          </p:cNvPr>
          <p:cNvSpPr/>
          <p:nvPr/>
        </p:nvSpPr>
        <p:spPr>
          <a:xfrm>
            <a:off x="241549" y="4083656"/>
            <a:ext cx="8637907" cy="1938992"/>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The beginning of a Chinese factory town is always the same: in the beginning nearly everybody is a construction worker. They are men who have come from country villages and they are quickly joined by entrepreneurs. These businessmen sell meat, fruit and vegetables on street stalls. Later, the first real shops appear and the same businessmen give up their stalls and start to sell construction materials.</a:t>
            </a:r>
            <a:endParaRPr lang="zh-TW" altLang="en-US" sz="2000" dirty="0">
              <a:latin typeface="Calibri" panose="020F0502020204030204" pitchFamily="34" charset="0"/>
              <a:cs typeface="Calibri" panose="020F0502020204030204" pitchFamily="34" charset="0"/>
            </a:endParaRPr>
          </a:p>
        </p:txBody>
      </p:sp>
      <p:pic>
        <p:nvPicPr>
          <p:cNvPr id="2" name="life_2e_intermediate_sb_track_30.mp3">
            <a:hlinkClick r:id="" action="ppaction://media"/>
          </p:cNvPr>
          <p:cNvPicPr>
            <a:picLocks noChangeAspect="1"/>
          </p:cNvPicPr>
          <p:nvPr>
            <a:audioFile r:link="rId1"/>
            <p:extLst>
              <p:ext uri="{DAA4B4D4-6D71-4841-9C94-3DE7FCFB9230}">
                <p14:media xmlns:p14="http://schemas.microsoft.com/office/powerpoint/2010/main" r:embed="rId2">
                  <p14:trim end="134194.375"/>
                </p14:media>
              </p:ext>
            </p:extLst>
          </p:nvPr>
        </p:nvPicPr>
        <p:blipFill>
          <a:blip r:embed="rId5"/>
          <a:stretch>
            <a:fillRect/>
          </a:stretch>
        </p:blipFill>
        <p:spPr>
          <a:xfrm>
            <a:off x="1226930" y="2535332"/>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words that can describe jobs. Are they positive or negative? Which words can describe the jobs in Exercise 2?</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4-p. 45</a:t>
            </a:r>
            <a:endParaRPr lang="zh-TW" altLang="en-US" sz="1200" b="1" dirty="0">
              <a:solidFill>
                <a:schemeClr val="tx1">
                  <a:lumMod val="50000"/>
                  <a:lumOff val="50000"/>
                </a:schemeClr>
              </a:solidFill>
              <a:latin typeface="Calibri" panose="020F0502020204030204" pitchFamily="34" charset="0"/>
            </a:endParaRPr>
          </a:p>
        </p:txBody>
      </p:sp>
      <p:sp>
        <p:nvSpPr>
          <p:cNvPr id="15" name="矩形 14">
            <a:extLst>
              <a:ext uri="{FF2B5EF4-FFF2-40B4-BE49-F238E27FC236}">
                <a16:creationId xmlns:a16="http://schemas.microsoft.com/office/drawing/2014/main" id="{40637E60-9EBC-476F-AD69-FCB1ED10D85B}"/>
              </a:ext>
            </a:extLst>
          </p:cNvPr>
          <p:cNvSpPr/>
          <p:nvPr/>
        </p:nvSpPr>
        <p:spPr>
          <a:xfrm>
            <a:off x="687864" y="1917123"/>
            <a:ext cx="7896065" cy="4154984"/>
          </a:xfrm>
          <a:prstGeom prst="rect">
            <a:avLst/>
          </a:prstGeom>
        </p:spPr>
        <p:txBody>
          <a:bodyPr wrap="square">
            <a:spAutoFit/>
          </a:bodyPr>
          <a:lstStyle/>
          <a:p>
            <a:pPr>
              <a:spcBef>
                <a:spcPts val="300"/>
              </a:spcBef>
            </a:pPr>
            <a:r>
              <a:rPr lang="en-US" altLang="zh-TW" b="1" dirty="0">
                <a:solidFill>
                  <a:srgbClr val="FF0066"/>
                </a:solidFill>
                <a:latin typeface="Segoe Print" panose="02000600000000000000" pitchFamily="2" charset="0"/>
              </a:rPr>
              <a:t>Positive: challenging, enjoyable, exciting, responsible, well-paid</a:t>
            </a:r>
          </a:p>
          <a:p>
            <a:pPr>
              <a:spcBef>
                <a:spcPts val="300"/>
              </a:spcBef>
            </a:pPr>
            <a:r>
              <a:rPr lang="en-US" altLang="zh-TW" b="1" dirty="0">
                <a:solidFill>
                  <a:srgbClr val="FF0066"/>
                </a:solidFill>
                <a:latin typeface="Segoe Print" panose="02000600000000000000" pitchFamily="2" charset="0"/>
              </a:rPr>
              <a:t>Negative: badly paid, boring, dangerous, dirty, stressful </a:t>
            </a:r>
          </a:p>
          <a:p>
            <a:pPr>
              <a:spcBef>
                <a:spcPts val="300"/>
              </a:spcBef>
            </a:pPr>
            <a:r>
              <a:rPr lang="en-US" altLang="zh-TW" b="1" dirty="0">
                <a:solidFill>
                  <a:srgbClr val="FF0066"/>
                </a:solidFill>
                <a:latin typeface="Segoe Print" panose="02000600000000000000" pitchFamily="2" charset="0"/>
              </a:rPr>
              <a:t>Words that could be used to describe the jobs in Exercise 2:</a:t>
            </a:r>
          </a:p>
          <a:p>
            <a:pPr>
              <a:spcBef>
                <a:spcPts val="300"/>
              </a:spcBef>
            </a:pPr>
            <a:r>
              <a:rPr lang="en-US" altLang="zh-TW" b="1" dirty="0">
                <a:solidFill>
                  <a:srgbClr val="FF0066"/>
                </a:solidFill>
                <a:latin typeface="Segoe Print" panose="02000600000000000000" pitchFamily="2" charset="0"/>
              </a:rPr>
              <a:t>ballerina: stressful, challenging</a:t>
            </a:r>
          </a:p>
          <a:p>
            <a:pPr>
              <a:spcBef>
                <a:spcPts val="300"/>
              </a:spcBef>
            </a:pPr>
            <a:r>
              <a:rPr lang="en-US" altLang="zh-TW" b="1" dirty="0">
                <a:solidFill>
                  <a:srgbClr val="FF0066"/>
                </a:solidFill>
                <a:latin typeface="Segoe Print" panose="02000600000000000000" pitchFamily="2" charset="0"/>
              </a:rPr>
              <a:t>film star: exciting, well-paid</a:t>
            </a:r>
          </a:p>
          <a:p>
            <a:pPr>
              <a:spcBef>
                <a:spcPts val="300"/>
              </a:spcBef>
            </a:pPr>
            <a:r>
              <a:rPr lang="en-US" altLang="zh-TW" b="1" dirty="0">
                <a:solidFill>
                  <a:srgbClr val="FF0066"/>
                </a:solidFill>
                <a:latin typeface="Segoe Print" panose="02000600000000000000" pitchFamily="2" charset="0"/>
              </a:rPr>
              <a:t>firefighter: dangerous, dirty, responsible</a:t>
            </a:r>
          </a:p>
          <a:p>
            <a:pPr>
              <a:spcBef>
                <a:spcPts val="300"/>
              </a:spcBef>
            </a:pPr>
            <a:r>
              <a:rPr lang="en-US" altLang="zh-TW" b="1" dirty="0">
                <a:solidFill>
                  <a:srgbClr val="FF0066"/>
                </a:solidFill>
                <a:latin typeface="Segoe Print" panose="02000600000000000000" pitchFamily="2" charset="0"/>
              </a:rPr>
              <a:t>footballer: exciting, well-paid</a:t>
            </a:r>
          </a:p>
          <a:p>
            <a:pPr>
              <a:spcBef>
                <a:spcPts val="300"/>
              </a:spcBef>
            </a:pPr>
            <a:r>
              <a:rPr lang="en-US" altLang="zh-TW" b="1" dirty="0">
                <a:solidFill>
                  <a:srgbClr val="FF0066"/>
                </a:solidFill>
                <a:latin typeface="Segoe Print" panose="02000600000000000000" pitchFamily="2" charset="0"/>
              </a:rPr>
              <a:t>pilot: dangerous, responsible, well-paid</a:t>
            </a:r>
          </a:p>
          <a:p>
            <a:pPr>
              <a:spcBef>
                <a:spcPts val="300"/>
              </a:spcBef>
            </a:pPr>
            <a:r>
              <a:rPr lang="en-US" altLang="zh-TW" b="1" dirty="0">
                <a:solidFill>
                  <a:srgbClr val="FF0066"/>
                </a:solidFill>
                <a:latin typeface="Segoe Print" panose="02000600000000000000" pitchFamily="2" charset="0"/>
              </a:rPr>
              <a:t>police officer: dangerous, responsible</a:t>
            </a:r>
          </a:p>
          <a:p>
            <a:pPr>
              <a:spcBef>
                <a:spcPts val="300"/>
              </a:spcBef>
            </a:pPr>
            <a:r>
              <a:rPr lang="en-US" altLang="zh-TW" b="1" dirty="0">
                <a:solidFill>
                  <a:srgbClr val="FF0066"/>
                </a:solidFill>
                <a:latin typeface="Segoe Print" panose="02000600000000000000" pitchFamily="2" charset="0"/>
              </a:rPr>
              <a:t>rock star: exciting, well-paid</a:t>
            </a:r>
          </a:p>
          <a:p>
            <a:pPr>
              <a:spcBef>
                <a:spcPts val="300"/>
              </a:spcBef>
            </a:pPr>
            <a:r>
              <a:rPr lang="en-US" altLang="zh-TW" b="1" dirty="0">
                <a:solidFill>
                  <a:srgbClr val="FF0066"/>
                </a:solidFill>
                <a:latin typeface="Segoe Print" panose="02000600000000000000" pitchFamily="2" charset="0"/>
              </a:rPr>
              <a:t>scientist: enjoyable, exciting</a:t>
            </a:r>
          </a:p>
          <a:p>
            <a:pPr>
              <a:spcBef>
                <a:spcPts val="300"/>
              </a:spcBef>
            </a:pPr>
            <a:r>
              <a:rPr lang="en-US" altLang="zh-TW" b="1" dirty="0">
                <a:solidFill>
                  <a:srgbClr val="FF0066"/>
                </a:solidFill>
                <a:latin typeface="Segoe Print" panose="02000600000000000000" pitchFamily="2" charset="0"/>
              </a:rPr>
              <a:t>train driver: badly paid, responsible</a:t>
            </a:r>
          </a:p>
          <a:p>
            <a:pPr>
              <a:spcBef>
                <a:spcPts val="300"/>
              </a:spcBef>
            </a:pPr>
            <a:r>
              <a:rPr lang="en-US" altLang="zh-TW" b="1" dirty="0">
                <a:solidFill>
                  <a:srgbClr val="FF0066"/>
                </a:solidFill>
                <a:latin typeface="Segoe Print" panose="02000600000000000000" pitchFamily="2" charset="0"/>
              </a:rPr>
              <a:t>vet: responsible, challenging</a:t>
            </a:r>
          </a:p>
        </p:txBody>
      </p:sp>
      <p:pic>
        <p:nvPicPr>
          <p:cNvPr id="4098" name="Picture 2"/>
          <p:cNvPicPr>
            <a:picLocks noChangeAspect="1" noChangeArrowheads="1"/>
          </p:cNvPicPr>
          <p:nvPr/>
        </p:nvPicPr>
        <p:blipFill>
          <a:blip r:embed="rId2" cstate="print"/>
          <a:srcRect/>
          <a:stretch>
            <a:fillRect/>
          </a:stretch>
        </p:blipFill>
        <p:spPr bwMode="auto">
          <a:xfrm>
            <a:off x="767875" y="1093065"/>
            <a:ext cx="6206397" cy="618065"/>
          </a:xfrm>
          <a:prstGeom prst="rect">
            <a:avLst/>
          </a:prstGeom>
          <a:noFill/>
          <a:ln w="9525">
            <a:noFill/>
            <a:miter lim="800000"/>
            <a:headEnd/>
            <a:tailEnd/>
          </a:ln>
        </p:spPr>
      </p:pic>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51</a:t>
            </a:r>
            <a:endParaRPr lang="zh-TW" altLang="en-US" sz="1200" b="1" dirty="0">
              <a:solidFill>
                <a:schemeClr val="tx1">
                  <a:lumMod val="50000"/>
                  <a:lumOff val="50000"/>
                </a:schemeClr>
              </a:solidFill>
              <a:latin typeface="Calibri" panose="020F0502020204030204" pitchFamily="34" charset="0"/>
            </a:endParaRPr>
          </a:p>
        </p:txBody>
      </p:sp>
      <p:sp>
        <p:nvSpPr>
          <p:cNvPr id="10" name="矩形 9">
            <a:extLst>
              <a:ext uri="{FF2B5EF4-FFF2-40B4-BE49-F238E27FC236}">
                <a16:creationId xmlns:a16="http://schemas.microsoft.com/office/drawing/2014/main" id="{3D9479BB-91CA-49CE-BADB-41B3B4A6EA67}"/>
              </a:ext>
            </a:extLst>
          </p:cNvPr>
          <p:cNvSpPr/>
          <p:nvPr/>
        </p:nvSpPr>
        <p:spPr>
          <a:xfrm>
            <a:off x="3135619" y="43783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30</a:t>
            </a:r>
            <a:endParaRPr lang="zh-TW" altLang="en-US" dirty="0">
              <a:solidFill>
                <a:schemeClr val="bg1">
                  <a:lumMod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191402" y="388743"/>
            <a:ext cx="8710353" cy="461665"/>
          </a:xfrm>
          <a:prstGeom prst="rect">
            <a:avLst/>
          </a:prstGeom>
        </p:spPr>
        <p:txBody>
          <a:bodyPr wrap="square">
            <a:spAutoFit/>
          </a:bodyPr>
          <a:lstStyle/>
          <a:p>
            <a:r>
              <a:rPr lang="en-US" altLang="zh-TW" sz="2400" b="1" dirty="0">
                <a:solidFill>
                  <a:srgbClr val="E60000"/>
                </a:solidFill>
                <a:latin typeface="Calibri" panose="020F0502020204030204" pitchFamily="34" charset="0"/>
              </a:rPr>
              <a:t>What comes next?</a:t>
            </a:r>
            <a:endParaRPr lang="zh-TW" altLang="en-US" sz="2400" b="1"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id="{037F1507-1815-441D-82B2-B804E01E59EF}"/>
              </a:ext>
            </a:extLst>
          </p:cNvPr>
          <p:cNvSpPr/>
          <p:nvPr/>
        </p:nvSpPr>
        <p:spPr>
          <a:xfrm>
            <a:off x="211951" y="892176"/>
            <a:ext cx="8710353" cy="2246769"/>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When the town starts to grow, the </a:t>
            </a:r>
            <a:r>
              <a:rPr lang="en-US" altLang="zh-TW" sz="2000" dirty="0" err="1">
                <a:latin typeface="Calibri" panose="020F0502020204030204" pitchFamily="34" charset="0"/>
                <a:cs typeface="Calibri" panose="020F0502020204030204" pitchFamily="34" charset="0"/>
              </a:rPr>
              <a:t>cellphone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companies arrive. They sell prepaid </a:t>
            </a:r>
            <a:r>
              <a:rPr lang="en-US" altLang="zh-TW" sz="2000" dirty="0" err="1">
                <a:latin typeface="Calibri" panose="020F0502020204030204" pitchFamily="34" charset="0"/>
                <a:cs typeface="Calibri" panose="020F0502020204030204" pitchFamily="34" charset="0"/>
              </a:rPr>
              <a:t>phonecards</a:t>
            </a:r>
            <a:r>
              <a:rPr lang="en-US" altLang="zh-TW" sz="2000" dirty="0">
                <a:latin typeface="Calibri" panose="020F0502020204030204" pitchFamily="34" charset="0"/>
                <a:cs typeface="Calibri" panose="020F0502020204030204" pitchFamily="34" charset="0"/>
              </a:rPr>
              <a:t> to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workers so that they can phone the families they left</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behind in their villages. When the factories built by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men from the villages start production, you begin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see women. The factory managers prefer to give jobs to</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young women because they think they are more hardworking.</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After the arrival of the women, clothes shops</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and shoe shops appear. And eventually, you see public</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services, like buses, and so on.</a:t>
            </a:r>
            <a:endParaRPr lang="zh-TW" altLang="en-US" sz="20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037F1507-1815-441D-82B2-B804E01E59EF}"/>
              </a:ext>
            </a:extLst>
          </p:cNvPr>
          <p:cNvSpPr/>
          <p:nvPr/>
        </p:nvSpPr>
        <p:spPr>
          <a:xfrm>
            <a:off x="222224" y="3193588"/>
            <a:ext cx="8710353" cy="461665"/>
          </a:xfrm>
          <a:prstGeom prst="rect">
            <a:avLst/>
          </a:prstGeom>
        </p:spPr>
        <p:txBody>
          <a:bodyPr wrap="square">
            <a:spAutoFit/>
          </a:bodyPr>
          <a:lstStyle/>
          <a:p>
            <a:r>
              <a:rPr lang="en-US" altLang="zh-TW" sz="2400" b="1" dirty="0">
                <a:solidFill>
                  <a:srgbClr val="E60000"/>
                </a:solidFill>
                <a:latin typeface="Calibri" panose="020F0502020204030204" pitchFamily="34" charset="0"/>
              </a:rPr>
              <a:t>What does it feel like to be there?</a:t>
            </a:r>
            <a:endParaRPr lang="zh-TW" altLang="en-US" sz="2400" b="1" dirty="0">
              <a:solidFill>
                <a:srgbClr val="E60000"/>
              </a:solidFill>
              <a:latin typeface="Calibri" panose="020F0502020204030204" pitchFamily="34" charset="0"/>
            </a:endParaRPr>
          </a:p>
        </p:txBody>
      </p:sp>
      <p:sp>
        <p:nvSpPr>
          <p:cNvPr id="16" name="矩形 15">
            <a:extLst>
              <a:ext uri="{FF2B5EF4-FFF2-40B4-BE49-F238E27FC236}">
                <a16:creationId xmlns:a16="http://schemas.microsoft.com/office/drawing/2014/main" id="{037F1507-1815-441D-82B2-B804E01E59EF}"/>
              </a:ext>
            </a:extLst>
          </p:cNvPr>
          <p:cNvSpPr/>
          <p:nvPr/>
        </p:nvSpPr>
        <p:spPr>
          <a:xfrm>
            <a:off x="242773" y="3697021"/>
            <a:ext cx="8710353" cy="2246769"/>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The human energy in one of these towns is amazing: the brave entrepreneurs, the quick-moving builders, the young workers a long way from home. A combination of past problems and present-day opportunities has created an extremely motivated population. There are 1.3 billion people in China and 72 per cent of them are between the ages of 16 and 64. And a huge number now live in towns rather than villages. Every year about ten million people move to the cities. Social scientists predict that the urban population will be 60 per cent by 2030.</a:t>
            </a:r>
            <a:endParaRPr lang="zh-TW" altLang="en-US" sz="2000" dirty="0">
              <a:latin typeface="Calibri" panose="020F0502020204030204" pitchFamily="34" charset="0"/>
              <a:cs typeface="Calibri" panose="020F0502020204030204" pitchFamily="34" charset="0"/>
            </a:endParaRPr>
          </a:p>
        </p:txBody>
      </p:sp>
      <p:pic>
        <p:nvPicPr>
          <p:cNvPr id="2" name="life_2e_intermediate_sb_track_30.mp3">
            <a:hlinkClick r:id="" action="ppaction://media"/>
          </p:cNvPr>
          <p:cNvPicPr>
            <a:picLocks noChangeAspect="1"/>
          </p:cNvPicPr>
          <p:nvPr>
            <a:audioFile r:link="rId1"/>
            <p:extLst>
              <p:ext uri="{DAA4B4D4-6D71-4841-9C94-3DE7FCFB9230}">
                <p14:media xmlns:p14="http://schemas.microsoft.com/office/powerpoint/2010/main" r:embed="rId2">
                  <p14:trim st="42600" end="61194.375"/>
                </p14:media>
              </p:ext>
            </p:extLst>
          </p:nvPr>
        </p:nvPicPr>
        <p:blipFill>
          <a:blip r:embed="rId4"/>
          <a:stretch>
            <a:fillRect/>
          </a:stretch>
        </p:blipFill>
        <p:spPr>
          <a:xfrm>
            <a:off x="4116576" y="337635"/>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7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51</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037F1507-1815-441D-82B2-B804E01E59EF}"/>
              </a:ext>
            </a:extLst>
          </p:cNvPr>
          <p:cNvSpPr/>
          <p:nvPr/>
        </p:nvSpPr>
        <p:spPr>
          <a:xfrm>
            <a:off x="226848" y="316310"/>
            <a:ext cx="8710353" cy="461665"/>
          </a:xfrm>
          <a:prstGeom prst="rect">
            <a:avLst/>
          </a:prstGeom>
        </p:spPr>
        <p:txBody>
          <a:bodyPr wrap="square">
            <a:spAutoFit/>
          </a:bodyPr>
          <a:lstStyle/>
          <a:p>
            <a:r>
              <a:rPr lang="en-US" altLang="zh-TW" sz="2400" b="1" dirty="0">
                <a:solidFill>
                  <a:srgbClr val="E60000"/>
                </a:solidFill>
                <a:latin typeface="Calibri" panose="020F0502020204030204" pitchFamily="34" charset="0"/>
              </a:rPr>
              <a:t>What kind of life do people want?</a:t>
            </a:r>
            <a:endParaRPr lang="zh-TW" altLang="en-US" sz="2400" b="1" dirty="0">
              <a:solidFill>
                <a:srgbClr val="E60000"/>
              </a:solidFill>
              <a:latin typeface="Calibri" panose="020F0502020204030204" pitchFamily="34" charset="0"/>
            </a:endParaRPr>
          </a:p>
        </p:txBody>
      </p:sp>
      <p:sp>
        <p:nvSpPr>
          <p:cNvPr id="12" name="矩形 11">
            <a:extLst>
              <a:ext uri="{FF2B5EF4-FFF2-40B4-BE49-F238E27FC236}">
                <a16:creationId xmlns:a16="http://schemas.microsoft.com/office/drawing/2014/main" id="{037F1507-1815-441D-82B2-B804E01E59EF}"/>
              </a:ext>
            </a:extLst>
          </p:cNvPr>
          <p:cNvSpPr/>
          <p:nvPr/>
        </p:nvSpPr>
        <p:spPr>
          <a:xfrm>
            <a:off x="247397" y="854033"/>
            <a:ext cx="8710353" cy="3785652"/>
          </a:xfrm>
          <a:prstGeom prst="rect">
            <a:avLst/>
          </a:prstGeom>
        </p:spPr>
        <p:txBody>
          <a:bodyPr wrap="square">
            <a:spAutoFit/>
          </a:bodyPr>
          <a:lstStyle/>
          <a:p>
            <a:r>
              <a:rPr lang="en-US" altLang="zh-TW" sz="2000" dirty="0">
                <a:latin typeface="Calibri" panose="020F0502020204030204" pitchFamily="34" charset="0"/>
                <a:cs typeface="Calibri" panose="020F0502020204030204" pitchFamily="34" charset="0"/>
              </a:rPr>
              <a:t>Most people in China have seen their standard of living go up in recent years. Chinese schools have been very successful and the literacy rate is over 90 per cent.</a:t>
            </a:r>
          </a:p>
          <a:p>
            <a:r>
              <a:rPr lang="en-US" altLang="zh-TW" sz="2000" dirty="0">
                <a:latin typeface="Calibri" panose="020F0502020204030204" pitchFamily="34" charset="0"/>
                <a:cs typeface="Calibri" panose="020F0502020204030204" pitchFamily="34" charset="0"/>
              </a:rPr>
              <a:t>So the next step is to develop higher education because many people are looking for better training. There’s a huge number of private courses in a Chinese factory</a:t>
            </a:r>
          </a:p>
          <a:p>
            <a:r>
              <a:rPr lang="en-US" altLang="zh-TW" sz="2000" dirty="0">
                <a:latin typeface="Calibri" panose="020F0502020204030204" pitchFamily="34" charset="0"/>
                <a:cs typeface="Calibri" panose="020F0502020204030204" pitchFamily="34" charset="0"/>
              </a:rPr>
              <a:t>town: English classes, typing classes, technical classes. One young man I know couldn’t read or write when he left his village. He now works in a factory and spends a quarter of his wages on training. Another young man I met is learning  Arabic and is going to work as a translator for Middle Eastern buyers. People also have dreams of a more materialistic life just as people do in the West. The new factory towns of China have grown in order to make products for the rest of the world. And now, the workers want to be able to have these products for themselves as well.</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3D9479BB-91CA-49CE-BADB-41B3B4A6EA67}"/>
              </a:ext>
            </a:extLst>
          </p:cNvPr>
          <p:cNvSpPr/>
          <p:nvPr/>
        </p:nvSpPr>
        <p:spPr>
          <a:xfrm>
            <a:off x="5112881" y="38825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30</a:t>
            </a:r>
            <a:endParaRPr lang="zh-TW" altLang="en-US" dirty="0">
              <a:solidFill>
                <a:schemeClr val="bg1">
                  <a:lumMod val="50000"/>
                </a:schemeClr>
              </a:solidFill>
              <a:latin typeface="Calibri" panose="020F0502020204030204" pitchFamily="34" charset="0"/>
            </a:endParaRPr>
          </a:p>
        </p:txBody>
      </p:sp>
      <p:pic>
        <p:nvPicPr>
          <p:cNvPr id="12290" name="Picture 2"/>
          <p:cNvPicPr>
            <a:picLocks noChangeAspect="1" noChangeArrowheads="1"/>
          </p:cNvPicPr>
          <p:nvPr/>
        </p:nvPicPr>
        <p:blipFill>
          <a:blip r:embed="rId4" cstate="print"/>
          <a:srcRect/>
          <a:stretch>
            <a:fillRect/>
          </a:stretch>
        </p:blipFill>
        <p:spPr bwMode="auto">
          <a:xfrm>
            <a:off x="3725907" y="4420162"/>
            <a:ext cx="5098843" cy="1489148"/>
          </a:xfrm>
          <a:prstGeom prst="rect">
            <a:avLst/>
          </a:prstGeom>
          <a:noFill/>
          <a:ln w="9525">
            <a:noFill/>
            <a:miter lim="800000"/>
            <a:headEnd/>
            <a:tailEnd/>
          </a:ln>
        </p:spPr>
      </p:pic>
      <p:pic>
        <p:nvPicPr>
          <p:cNvPr id="10" name="life_2e_intermediate_sb_track_30.mp3">
            <a:hlinkClick r:id="" action="ppaction://media"/>
          </p:cNvPr>
          <p:cNvPicPr>
            <a:picLocks noChangeAspect="1"/>
          </p:cNvPicPr>
          <p:nvPr>
            <a:audioFile r:link="rId1"/>
            <p:extLst>
              <p:ext uri="{DAA4B4D4-6D71-4841-9C94-3DE7FCFB9230}">
                <p14:media xmlns:p14="http://schemas.microsoft.com/office/powerpoint/2010/main" r:embed="rId2">
                  <p14:trim st="115600"/>
                </p14:media>
              </p:ext>
            </p:extLst>
          </p:nvPr>
        </p:nvPicPr>
        <p:blipFill>
          <a:blip r:embed="rId5"/>
          <a:stretch>
            <a:fillRect/>
          </a:stretch>
        </p:blipFill>
        <p:spPr>
          <a:xfrm>
            <a:off x="6104677" y="289105"/>
            <a:ext cx="609600" cy="609600"/>
          </a:xfrm>
          <a:prstGeom prst="rect">
            <a:avLst/>
          </a:prstGeom>
        </p:spPr>
      </p:pic>
    </p:spTree>
    <p:extLst>
      <p:ext uri="{BB962C8B-B14F-4D97-AF65-F5344CB8AC3E}">
        <p14:creationId xmlns:p14="http://schemas.microsoft.com/office/powerpoint/2010/main" val="152978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61"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09E386-2FD1-4F5B-B7BF-A1251BE24D91}"/>
              </a:ext>
            </a:extLst>
          </p:cNvPr>
          <p:cNvSpPr/>
          <p:nvPr/>
        </p:nvSpPr>
        <p:spPr>
          <a:xfrm>
            <a:off x="671091" y="788632"/>
            <a:ext cx="8112677" cy="193899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Most of the population in China is school age.</a:t>
            </a:r>
          </a:p>
          <a:p>
            <a:pPr marL="361950" indent="-361950">
              <a:spcBef>
                <a:spcPts val="600"/>
              </a:spcBef>
            </a:pPr>
            <a:r>
              <a:rPr lang="en-US" altLang="zh-TW" sz="2000" dirty="0">
                <a:latin typeface="Calibri" panose="020F0502020204030204" pitchFamily="34" charset="0"/>
              </a:rPr>
              <a:t>2 	About ten million people a year move from their villages.</a:t>
            </a:r>
          </a:p>
          <a:p>
            <a:pPr marL="361950" indent="-361950">
              <a:spcBef>
                <a:spcPts val="600"/>
              </a:spcBef>
            </a:pPr>
            <a:r>
              <a:rPr lang="en-US" altLang="zh-TW" sz="2000" dirty="0">
                <a:latin typeface="Calibri" panose="020F0502020204030204" pitchFamily="34" charset="0"/>
              </a:rPr>
              <a:t>3 	Few school leavers in China are interested in higher education.</a:t>
            </a:r>
          </a:p>
          <a:p>
            <a:pPr marL="361950" indent="-361950">
              <a:spcBef>
                <a:spcPts val="600"/>
              </a:spcBef>
            </a:pPr>
            <a:r>
              <a:rPr lang="en-US" altLang="zh-TW" sz="2000" dirty="0">
                <a:latin typeface="Calibri" panose="020F0502020204030204" pitchFamily="34" charset="0"/>
              </a:rPr>
              <a:t>4 	It’s difficult to find training courses in factory towns.</a:t>
            </a:r>
          </a:p>
          <a:p>
            <a:pPr marL="361950" indent="-361950">
              <a:spcBef>
                <a:spcPts val="600"/>
              </a:spcBef>
            </a:pPr>
            <a:r>
              <a:rPr lang="en-US" altLang="zh-TW" sz="2000" dirty="0">
                <a:latin typeface="Calibri" panose="020F0502020204030204" pitchFamily="34" charset="0"/>
              </a:rPr>
              <a:t>5 	So far, China has focused on making products for foreign markets.</a:t>
            </a:r>
            <a:endParaRPr lang="zh-TW" altLang="en-US" sz="2000" dirty="0" err="1">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rest of the article. Are the sentences true (T) or false (F)?</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7A58094E-2EF6-472A-B544-5BF2110BE76C}"/>
              </a:ext>
            </a:extLst>
          </p:cNvPr>
          <p:cNvSpPr/>
          <p:nvPr/>
        </p:nvSpPr>
        <p:spPr>
          <a:xfrm>
            <a:off x="671091" y="2944165"/>
            <a:ext cx="8030496" cy="2616101"/>
          </a:xfrm>
          <a:prstGeom prst="rect">
            <a:avLst/>
          </a:prstGeom>
        </p:spPr>
        <p:txBody>
          <a:bodyPr wrap="square">
            <a:spAutoFit/>
          </a:bodyPr>
          <a:lstStyle/>
          <a:p>
            <a:pPr marL="358775" indent="-358775">
              <a:spcBef>
                <a:spcPts val="600"/>
              </a:spcBef>
            </a:pPr>
            <a:r>
              <a:rPr lang="en-US" altLang="zh-TW" b="1" dirty="0">
                <a:solidFill>
                  <a:srgbClr val="FF0066"/>
                </a:solidFill>
                <a:latin typeface="Segoe Print" panose="02000600000000000000" pitchFamily="2" charset="0"/>
              </a:rPr>
              <a:t>1 	F (</a:t>
            </a:r>
            <a:r>
              <a:rPr lang="en-US" altLang="zh-TW" b="1" i="1" dirty="0">
                <a:solidFill>
                  <a:srgbClr val="FF0066"/>
                </a:solidFill>
                <a:latin typeface="Segoe Print" panose="02000600000000000000" pitchFamily="2" charset="0"/>
              </a:rPr>
              <a:t>72 per cent are between the ages of 16 and 64</a:t>
            </a:r>
            <a:r>
              <a:rPr lang="en-US" altLang="zh-TW" b="1" dirty="0">
                <a:solidFill>
                  <a:srgbClr val="FF0066"/>
                </a:solidFill>
                <a:latin typeface="Segoe Print" panose="02000600000000000000" pitchFamily="2" charset="0"/>
              </a:rPr>
              <a:t>.)</a:t>
            </a:r>
          </a:p>
          <a:p>
            <a:pPr marL="358775" indent="-358775">
              <a:spcBef>
                <a:spcPts val="600"/>
              </a:spcBef>
            </a:pPr>
            <a:r>
              <a:rPr lang="en-US" altLang="zh-TW" b="1" dirty="0">
                <a:solidFill>
                  <a:srgbClr val="FF0066"/>
                </a:solidFill>
                <a:latin typeface="Segoe Print" panose="02000600000000000000" pitchFamily="2" charset="0"/>
              </a:rPr>
              <a:t>2 	T (</a:t>
            </a:r>
            <a:r>
              <a:rPr lang="en-US" altLang="zh-TW" b="1" i="1" dirty="0">
                <a:solidFill>
                  <a:srgbClr val="FF0066"/>
                </a:solidFill>
                <a:latin typeface="Segoe Print" panose="02000600000000000000" pitchFamily="2" charset="0"/>
              </a:rPr>
              <a:t>Each year about ten million rural Chinese move to the cities.</a:t>
            </a:r>
            <a:r>
              <a:rPr lang="en-US" altLang="zh-TW" b="1" dirty="0">
                <a:solidFill>
                  <a:srgbClr val="FF0066"/>
                </a:solidFill>
                <a:latin typeface="Segoe Print" panose="02000600000000000000" pitchFamily="2" charset="0"/>
              </a:rPr>
              <a:t>)</a:t>
            </a:r>
          </a:p>
          <a:p>
            <a:pPr marL="358775" indent="-358775">
              <a:spcBef>
                <a:spcPts val="600"/>
              </a:spcBef>
            </a:pPr>
            <a:r>
              <a:rPr lang="en-US" altLang="zh-TW" b="1" dirty="0">
                <a:solidFill>
                  <a:srgbClr val="FF0066"/>
                </a:solidFill>
                <a:latin typeface="Segoe Print" panose="02000600000000000000" pitchFamily="2" charset="0"/>
              </a:rPr>
              <a:t>3 	F (</a:t>
            </a:r>
            <a:r>
              <a:rPr lang="en-US" altLang="zh-TW" b="1" i="1" dirty="0">
                <a:solidFill>
                  <a:srgbClr val="FF0066"/>
                </a:solidFill>
                <a:latin typeface="Segoe Print" panose="02000600000000000000" pitchFamily="2" charset="0"/>
              </a:rPr>
              <a:t>So the next step is to develop higher education because many people are looking for better training.)</a:t>
            </a:r>
          </a:p>
          <a:p>
            <a:pPr marL="358775" indent="-358775">
              <a:spcBef>
                <a:spcPts val="600"/>
              </a:spcBef>
            </a:pPr>
            <a:r>
              <a:rPr lang="en-US" altLang="zh-TW" b="1" dirty="0">
                <a:solidFill>
                  <a:srgbClr val="FF0066"/>
                </a:solidFill>
                <a:latin typeface="Segoe Print" panose="02000600000000000000" pitchFamily="2" charset="0"/>
              </a:rPr>
              <a:t>4	F (</a:t>
            </a:r>
            <a:r>
              <a:rPr lang="en-US" altLang="zh-TW" b="1" i="1" dirty="0">
                <a:solidFill>
                  <a:srgbClr val="FF0066"/>
                </a:solidFill>
                <a:latin typeface="Segoe Print" panose="02000600000000000000" pitchFamily="2" charset="0"/>
              </a:rPr>
              <a:t>In a Chinese factory town, there are many private courses: English classes, typing classes, technical classes</a:t>
            </a:r>
            <a:r>
              <a:rPr lang="en-US" altLang="zh-TW" b="1" dirty="0">
                <a:solidFill>
                  <a:srgbClr val="FF0066"/>
                </a:solidFill>
                <a:latin typeface="Segoe Print" panose="02000600000000000000" pitchFamily="2" charset="0"/>
              </a:rPr>
              <a:t>.)</a:t>
            </a:r>
          </a:p>
          <a:p>
            <a:pPr marL="358775" indent="-358775">
              <a:spcBef>
                <a:spcPts val="600"/>
              </a:spcBef>
            </a:pPr>
            <a:r>
              <a:rPr lang="en-US" altLang="zh-TW" b="1" dirty="0">
                <a:solidFill>
                  <a:srgbClr val="FF0066"/>
                </a:solidFill>
                <a:latin typeface="Segoe Print" panose="02000600000000000000" pitchFamily="2" charset="0"/>
              </a:rPr>
              <a:t>5 	T (</a:t>
            </a:r>
            <a:r>
              <a:rPr lang="en-US" altLang="zh-TW" b="1" i="1" dirty="0">
                <a:solidFill>
                  <a:srgbClr val="FF0066"/>
                </a:solidFill>
                <a:latin typeface="Segoe Print" panose="02000600000000000000" pitchFamily="2" charset="0"/>
              </a:rPr>
              <a:t>The nation has become successful by making products for overseas consumers</a:t>
            </a:r>
            <a:r>
              <a:rPr lang="en-US" altLang="zh-TW" b="1" dirty="0">
                <a:solidFill>
                  <a:srgbClr val="FF0066"/>
                </a:solidFill>
                <a:latin typeface="Segoe Print" panose="02000600000000000000" pitchFamily="2" charset="0"/>
              </a:rPr>
              <a:t>.)</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left)">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left)">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left)">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3CC95063-9E8B-4F90-B3FD-3E738CD9127B}"/>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Do you think that the people in the new towns have a better life than they did in their villages? Why? / Why not?</a:t>
            </a:r>
            <a:endParaRPr lang="zh-TW" altLang="en-US" sz="2000" dirty="0">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7A58094E-2EF6-472A-B544-5BF2110BE76C}"/>
              </a:ext>
            </a:extLst>
          </p:cNvPr>
          <p:cNvSpPr/>
          <p:nvPr/>
        </p:nvSpPr>
        <p:spPr>
          <a:xfrm>
            <a:off x="718206" y="1279301"/>
            <a:ext cx="7593588" cy="2462213"/>
          </a:xfrm>
          <a:prstGeom prst="rect">
            <a:avLst/>
          </a:prstGeom>
        </p:spPr>
        <p:txBody>
          <a:bodyPr wrap="square">
            <a:spAutoFit/>
          </a:bodyPr>
          <a:lstStyle/>
          <a:p>
            <a:pPr marL="361950" indent="-361950">
              <a:spcBef>
                <a:spcPts val="600"/>
              </a:spcBef>
            </a:pPr>
            <a:r>
              <a:rPr lang="en-US" altLang="zh-TW" b="1" dirty="0">
                <a:solidFill>
                  <a:srgbClr val="FF0066"/>
                </a:solidFill>
                <a:latin typeface="Segoe Print" panose="02000600000000000000" pitchFamily="2" charset="0"/>
              </a:rPr>
              <a:t>Students’ own answers.</a:t>
            </a:r>
          </a:p>
          <a:p>
            <a:pPr>
              <a:spcBef>
                <a:spcPts val="600"/>
              </a:spcBef>
            </a:pPr>
            <a:r>
              <a:rPr lang="en-US" altLang="zh-TW" b="1" dirty="0">
                <a:solidFill>
                  <a:srgbClr val="FF0066"/>
                </a:solidFill>
                <a:latin typeface="Segoe Print" panose="02000600000000000000" pitchFamily="2" charset="0"/>
              </a:rPr>
              <a:t>The text refers to the ‘materialistic dreams of the average Chinese worker’ (in general, people want to go to urban </a:t>
            </a:r>
            <a:r>
              <a:rPr lang="en-US" altLang="zh-TW" b="1" dirty="0" err="1">
                <a:solidFill>
                  <a:srgbClr val="FF0066"/>
                </a:solidFill>
                <a:latin typeface="Segoe Print" panose="02000600000000000000" pitchFamily="2" charset="0"/>
              </a:rPr>
              <a:t>centres</a:t>
            </a:r>
            <a:r>
              <a:rPr lang="en-US" altLang="zh-TW" b="1" dirty="0">
                <a:solidFill>
                  <a:srgbClr val="FF0066"/>
                </a:solidFill>
                <a:latin typeface="Segoe Print" panose="02000600000000000000" pitchFamily="2" charset="0"/>
              </a:rPr>
              <a:t> for the opportunity to be better paid, have more possessions, have a better education, have a more exciting life).</a:t>
            </a:r>
          </a:p>
          <a:p>
            <a:pPr>
              <a:spcBef>
                <a:spcPts val="600"/>
              </a:spcBef>
            </a:pPr>
            <a:r>
              <a:rPr lang="en-US" altLang="zh-TW" b="1" dirty="0">
                <a:solidFill>
                  <a:srgbClr val="FF0066"/>
                </a:solidFill>
                <a:latin typeface="Segoe Print" panose="02000600000000000000" pitchFamily="2" charset="0"/>
              </a:rPr>
              <a:t>Students may argue that their lives might not be better though (they may fail to get a job, be exploited, and they may miss traditional ways of life, their family and their friends).</a:t>
            </a:r>
          </a:p>
        </p:txBody>
      </p:sp>
    </p:spTree>
    <p:extLst>
      <p:ext uri="{BB962C8B-B14F-4D97-AF65-F5344CB8AC3E}">
        <p14:creationId xmlns:p14="http://schemas.microsoft.com/office/powerpoint/2010/main" val="426811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left)">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84921"/>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Authors can show things in a positive, negative or neutral way. Read these extracts from the article and say which one expresses a positive view and which two are neutral. Which words help you decide?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Critical thinking  </a:t>
            </a:r>
            <a:r>
              <a:rPr lang="en-US" altLang="zh-TW" sz="3200" b="1" dirty="0">
                <a:solidFill>
                  <a:schemeClr val="tx1">
                    <a:lumMod val="65000"/>
                    <a:lumOff val="35000"/>
                  </a:schemeClr>
                </a:solidFill>
                <a:latin typeface="Calibri" panose="020F0502020204030204" pitchFamily="34" charset="0"/>
              </a:rPr>
              <a:t>the author’s view</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6" name="矩形 5">
            <a:extLst>
              <a:ext uri="{FF2B5EF4-FFF2-40B4-BE49-F238E27FC236}">
                <a16:creationId xmlns:a16="http://schemas.microsoft.com/office/drawing/2014/main" id="{380D6CE3-A178-420D-92FD-AB7F18DCD8BE}"/>
              </a:ext>
            </a:extLst>
          </p:cNvPr>
          <p:cNvSpPr/>
          <p:nvPr/>
        </p:nvSpPr>
        <p:spPr>
          <a:xfrm>
            <a:off x="670270" y="2167813"/>
            <a:ext cx="8134046" cy="209288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When the town starts to grow, the </a:t>
            </a:r>
            <a:r>
              <a:rPr lang="en-US" altLang="zh-TW" sz="2000" dirty="0" err="1">
                <a:latin typeface="Calibri" panose="020F0502020204030204" pitchFamily="34" charset="0"/>
              </a:rPr>
              <a:t>cellphone</a:t>
            </a:r>
            <a:r>
              <a:rPr lang="en-US" altLang="zh-TW" sz="2000" dirty="0">
                <a:latin typeface="Calibri" panose="020F0502020204030204" pitchFamily="34" charset="0"/>
              </a:rPr>
              <a:t> companies arrive.</a:t>
            </a:r>
          </a:p>
          <a:p>
            <a:pPr marL="361950" indent="-361950">
              <a:spcBef>
                <a:spcPts val="600"/>
              </a:spcBef>
            </a:pPr>
            <a:r>
              <a:rPr lang="en-US" altLang="zh-TW" sz="2000" dirty="0">
                <a:latin typeface="Calibri" panose="020F0502020204030204" pitchFamily="34" charset="0"/>
              </a:rPr>
              <a:t>2 	The human energy in one of these towns is amazing: the brave entrepreneurs, the quick-moving builders, the young workers a long way from home.</a:t>
            </a:r>
          </a:p>
          <a:p>
            <a:pPr marL="361950" indent="-361950">
              <a:spcBef>
                <a:spcPts val="600"/>
              </a:spcBef>
            </a:pPr>
            <a:r>
              <a:rPr lang="en-US" altLang="zh-TW" sz="2000" dirty="0">
                <a:latin typeface="Calibri" panose="020F0502020204030204" pitchFamily="34" charset="0"/>
              </a:rPr>
              <a:t>3 	Another young man I met is learning Arabic and is going to work as a translator for Middle Eastern buyers.</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01D53EC1-A020-4F6C-9166-642660CBEA49}"/>
              </a:ext>
            </a:extLst>
          </p:cNvPr>
          <p:cNvSpPr/>
          <p:nvPr/>
        </p:nvSpPr>
        <p:spPr>
          <a:xfrm>
            <a:off x="740231" y="4427923"/>
            <a:ext cx="7994123" cy="1077218"/>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neutral</a:t>
            </a:r>
          </a:p>
          <a:p>
            <a:pPr marL="360363" indent="-360363">
              <a:spcBef>
                <a:spcPts val="600"/>
              </a:spcBef>
            </a:pPr>
            <a:r>
              <a:rPr lang="en-US" altLang="zh-TW" b="1" dirty="0">
                <a:solidFill>
                  <a:srgbClr val="FF0066"/>
                </a:solidFill>
                <a:latin typeface="Segoe Print" panose="02000600000000000000" pitchFamily="2" charset="0"/>
              </a:rPr>
              <a:t>2 	positive (</a:t>
            </a:r>
            <a:r>
              <a:rPr lang="en-US" altLang="zh-TW" b="1" i="1" dirty="0">
                <a:solidFill>
                  <a:srgbClr val="FF0066"/>
                </a:solidFill>
                <a:latin typeface="Segoe Print" panose="02000600000000000000" pitchFamily="2" charset="0"/>
              </a:rPr>
              <a:t>amazing</a:t>
            </a: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brave</a:t>
            </a: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quick-moving</a:t>
            </a:r>
            <a:r>
              <a:rPr lang="en-US" altLang="zh-TW" b="1" dirty="0">
                <a:solidFill>
                  <a:srgbClr val="FF0066"/>
                </a:solidFill>
                <a:latin typeface="Segoe Print" panose="02000600000000000000" pitchFamily="2" charset="0"/>
              </a:rPr>
              <a:t>, </a:t>
            </a:r>
            <a:r>
              <a:rPr lang="en-US" altLang="zh-TW" b="1" i="1" dirty="0">
                <a:solidFill>
                  <a:srgbClr val="FF0066"/>
                </a:solidFill>
                <a:latin typeface="Segoe Print" panose="02000600000000000000" pitchFamily="2" charset="0"/>
              </a:rPr>
              <a:t>a long way from home</a:t>
            </a:r>
            <a:r>
              <a:rPr lang="en-US" altLang="zh-TW" b="1" dirty="0">
                <a:solidFill>
                  <a:srgbClr val="FF0066"/>
                </a:solidFill>
                <a:latin typeface="Segoe Print" panose="02000600000000000000" pitchFamily="2" charset="0"/>
              </a:rPr>
              <a:t>)</a:t>
            </a:r>
          </a:p>
          <a:p>
            <a:pPr marL="360363" indent="-360363">
              <a:spcBef>
                <a:spcPts val="600"/>
              </a:spcBef>
            </a:pPr>
            <a:r>
              <a:rPr lang="en-US" altLang="zh-TW" b="1" dirty="0">
                <a:solidFill>
                  <a:srgbClr val="FF0066"/>
                </a:solidFill>
                <a:latin typeface="Segoe Print" panose="02000600000000000000" pitchFamily="2" charset="0"/>
              </a:rPr>
              <a:t>3 	neutral</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82441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Find at least two more sentences in the article in which the author shows his view. What is his view?</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514694BB-7539-4D7B-A6B3-D2BD2376554B}"/>
              </a:ext>
            </a:extLst>
          </p:cNvPr>
          <p:cNvSpPr/>
          <p:nvPr/>
        </p:nvSpPr>
        <p:spPr>
          <a:xfrm>
            <a:off x="662430" y="1033799"/>
            <a:ext cx="8111063" cy="3877985"/>
          </a:xfrm>
          <a:prstGeom prst="rect">
            <a:avLst/>
          </a:prstGeom>
        </p:spPr>
        <p:txBody>
          <a:bodyPr wrap="square">
            <a:spAutoFit/>
          </a:bodyPr>
          <a:lstStyle/>
          <a:p>
            <a:pPr>
              <a:spcBef>
                <a:spcPts val="600"/>
              </a:spcBef>
            </a:pPr>
            <a:r>
              <a:rPr lang="en-US" altLang="zh-TW" sz="1700" b="1" dirty="0">
                <a:solidFill>
                  <a:srgbClr val="FF0066"/>
                </a:solidFill>
                <a:latin typeface="Segoe Print" panose="02000600000000000000" pitchFamily="2" charset="0"/>
              </a:rPr>
              <a:t>EXAMPLE ANSWERS</a:t>
            </a:r>
          </a:p>
          <a:p>
            <a:pPr>
              <a:spcBef>
                <a:spcPts val="600"/>
              </a:spcBef>
            </a:pPr>
            <a:r>
              <a:rPr lang="en-US" altLang="zh-TW" sz="1700" b="1" dirty="0">
                <a:solidFill>
                  <a:srgbClr val="FF0066"/>
                </a:solidFill>
                <a:latin typeface="Segoe Print" panose="02000600000000000000" pitchFamily="2" charset="0"/>
              </a:rPr>
              <a:t>Here are some sentences that show the author’s overall positive view:</a:t>
            </a:r>
          </a:p>
          <a:p>
            <a:pPr>
              <a:spcBef>
                <a:spcPts val="600"/>
              </a:spcBef>
            </a:pPr>
            <a:r>
              <a:rPr lang="en-US" altLang="zh-TW" sz="1700" b="1" dirty="0">
                <a:solidFill>
                  <a:srgbClr val="FF0066"/>
                </a:solidFill>
                <a:latin typeface="Segoe Print" panose="02000600000000000000" pitchFamily="2" charset="0"/>
              </a:rPr>
              <a:t>The factory managers prefer to give jobs to young women because they think they are more hard-working.</a:t>
            </a:r>
          </a:p>
          <a:p>
            <a:pPr>
              <a:spcBef>
                <a:spcPts val="600"/>
              </a:spcBef>
            </a:pPr>
            <a:r>
              <a:rPr lang="en-US" altLang="zh-TW" sz="1700" b="1" dirty="0">
                <a:solidFill>
                  <a:srgbClr val="FF0066"/>
                </a:solidFill>
                <a:latin typeface="Segoe Print" panose="02000600000000000000" pitchFamily="2" charset="0"/>
              </a:rPr>
              <a:t>A combination of past problems and present-day opportunities has created an extremely motivated population.</a:t>
            </a:r>
          </a:p>
          <a:p>
            <a:pPr>
              <a:spcBef>
                <a:spcPts val="600"/>
              </a:spcBef>
            </a:pPr>
            <a:r>
              <a:rPr lang="en-US" altLang="zh-TW" sz="1700" b="1" dirty="0">
                <a:solidFill>
                  <a:srgbClr val="FF0066"/>
                </a:solidFill>
                <a:latin typeface="Segoe Print" panose="02000600000000000000" pitchFamily="2" charset="0"/>
              </a:rPr>
              <a:t>Most people in China have seen their standard of living go up in recent years. Chinese schools have been very successful and the literacy rate is over 90 per cent.</a:t>
            </a:r>
          </a:p>
          <a:p>
            <a:pPr>
              <a:spcBef>
                <a:spcPts val="600"/>
              </a:spcBef>
            </a:pPr>
            <a:r>
              <a:rPr lang="en-US" altLang="zh-TW" sz="1700" b="1" dirty="0">
                <a:solidFill>
                  <a:srgbClr val="FF0066"/>
                </a:solidFill>
                <a:latin typeface="Segoe Print" panose="02000600000000000000" pitchFamily="2" charset="0"/>
              </a:rPr>
              <a:t>There’s a huge number of private courses in a Chinese factory town: English classes, typing classes, technical classes. One young man I know couldn’t read or write when he left his village. He now works in a factory and spends a quarter of his wages on training.</a:t>
            </a:r>
            <a:endParaRPr lang="zh-TW" altLang="en-US" sz="1700" b="1" dirty="0">
              <a:solidFill>
                <a:srgbClr val="FF0066"/>
              </a:solidFill>
              <a:latin typeface="Segoe Print" panose="02000600000000000000" pitchFamily="2" charset="0"/>
            </a:endParaRPr>
          </a:p>
        </p:txBody>
      </p:sp>
      <p:sp>
        <p:nvSpPr>
          <p:cNvPr id="6" name="矩形 5">
            <a:extLst>
              <a:ext uri="{FF2B5EF4-FFF2-40B4-BE49-F238E27FC236}">
                <a16:creationId xmlns:a16="http://schemas.microsoft.com/office/drawing/2014/main" id="{CBBA3E41-AEB4-4B80-A064-15311C3A1F08}"/>
              </a:ext>
            </a:extLst>
          </p:cNvPr>
          <p:cNvSpPr/>
          <p:nvPr/>
        </p:nvSpPr>
        <p:spPr>
          <a:xfrm>
            <a:off x="284360" y="491632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as a class. How do the changes described in the article compare to a place or country you are familiar with?</a:t>
            </a:r>
            <a:endParaRPr lang="zh-TW" altLang="en-US" sz="2000" dirty="0">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514694BB-7539-4D7B-A6B3-D2BD2376554B}"/>
              </a:ext>
            </a:extLst>
          </p:cNvPr>
          <p:cNvSpPr/>
          <p:nvPr/>
        </p:nvSpPr>
        <p:spPr>
          <a:xfrm>
            <a:off x="754368" y="5679428"/>
            <a:ext cx="6199695" cy="353943"/>
          </a:xfrm>
          <a:prstGeom prst="rect">
            <a:avLst/>
          </a:prstGeom>
        </p:spPr>
        <p:txBody>
          <a:bodyPr wrap="square">
            <a:spAutoFit/>
          </a:bodyPr>
          <a:lstStyle/>
          <a:p>
            <a:pPr>
              <a:spcBef>
                <a:spcPts val="600"/>
              </a:spcBef>
            </a:pPr>
            <a:r>
              <a:rPr lang="en-US" altLang="zh-TW" sz="1700" b="1" dirty="0">
                <a:solidFill>
                  <a:srgbClr val="FF0066"/>
                </a:solidFill>
                <a:latin typeface="Segoe Print" panose="02000600000000000000" pitchFamily="2" charset="0"/>
              </a:rPr>
              <a:t>Students’ own answers</a:t>
            </a:r>
            <a:endParaRPr lang="zh-TW" altLang="en-US" sz="17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6835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873176"/>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sentences. Which jobs can they describe?</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en-US" altLang="zh-TW" sz="3200" b="1" dirty="0">
                <a:solidFill>
                  <a:schemeClr val="tx1">
                    <a:lumMod val="65000"/>
                    <a:lumOff val="35000"/>
                  </a:schemeClr>
                </a:solidFill>
                <a:latin typeface="Calibri" panose="020F0502020204030204" pitchFamily="34" charset="0"/>
              </a:rPr>
              <a:t>pay and conditions</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713800" y="1311468"/>
            <a:ext cx="8111064" cy="3093154"/>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In this job, people work </a:t>
            </a:r>
            <a:r>
              <a:rPr lang="en-US" altLang="zh-TW" sz="2000" b="1" dirty="0">
                <a:latin typeface="Calibri" panose="020F0502020204030204" pitchFamily="34" charset="0"/>
              </a:rPr>
              <a:t>long hours</a:t>
            </a:r>
            <a:r>
              <a:rPr lang="en-US" altLang="zh-TW" sz="2000" dirty="0">
                <a:latin typeface="Calibri" panose="020F0502020204030204" pitchFamily="34" charset="0"/>
              </a:rPr>
              <a:t>.</a:t>
            </a:r>
          </a:p>
          <a:p>
            <a:pPr marL="361950" indent="-361950">
              <a:spcBef>
                <a:spcPts val="600"/>
              </a:spcBef>
            </a:pPr>
            <a:r>
              <a:rPr lang="en-US" altLang="zh-TW" sz="2000" dirty="0">
                <a:latin typeface="Calibri" panose="020F0502020204030204" pitchFamily="34" charset="0"/>
              </a:rPr>
              <a:t>2	 Employees get four weeks’ </a:t>
            </a:r>
            <a:r>
              <a:rPr lang="en-US" altLang="zh-TW" sz="2000" b="1" dirty="0">
                <a:latin typeface="Calibri" panose="020F0502020204030204" pitchFamily="34" charset="0"/>
              </a:rPr>
              <a:t>paid holiday </a:t>
            </a:r>
            <a:r>
              <a:rPr lang="en-US" altLang="zh-TW" sz="2000" dirty="0">
                <a:latin typeface="Calibri" panose="020F0502020204030204" pitchFamily="34" charset="0"/>
              </a:rPr>
              <a:t>a year.</a:t>
            </a:r>
          </a:p>
          <a:p>
            <a:pPr marL="361950" indent="-361950">
              <a:spcBef>
                <a:spcPts val="600"/>
              </a:spcBef>
            </a:pPr>
            <a:r>
              <a:rPr lang="en-US" altLang="zh-TW" sz="2000" dirty="0">
                <a:latin typeface="Calibri" panose="020F0502020204030204" pitchFamily="34" charset="0"/>
              </a:rPr>
              <a:t>3	 Workers get regular </a:t>
            </a:r>
            <a:r>
              <a:rPr lang="en-US" altLang="zh-TW" sz="2000" b="1" dirty="0">
                <a:latin typeface="Calibri" panose="020F0502020204030204" pitchFamily="34" charset="0"/>
              </a:rPr>
              <a:t>pay rises</a:t>
            </a:r>
            <a:r>
              <a:rPr lang="en-US" altLang="zh-TW" sz="2000" dirty="0">
                <a:latin typeface="Calibri" panose="020F0502020204030204" pitchFamily="34" charset="0"/>
              </a:rPr>
              <a:t>.</a:t>
            </a:r>
          </a:p>
          <a:p>
            <a:pPr marL="361950" indent="-361950">
              <a:spcBef>
                <a:spcPts val="600"/>
              </a:spcBef>
            </a:pPr>
            <a:r>
              <a:rPr lang="en-US" altLang="zh-TW" sz="2000" dirty="0">
                <a:latin typeface="Calibri" panose="020F0502020204030204" pitchFamily="34" charset="0"/>
              </a:rPr>
              <a:t>4 	The </a:t>
            </a:r>
            <a:r>
              <a:rPr lang="en-US" altLang="zh-TW" sz="2000" b="1" dirty="0">
                <a:latin typeface="Calibri" panose="020F0502020204030204" pitchFamily="34" charset="0"/>
              </a:rPr>
              <a:t>salary</a:t>
            </a:r>
            <a:r>
              <a:rPr lang="en-US" altLang="zh-TW" sz="2000" dirty="0">
                <a:latin typeface="Calibri" panose="020F0502020204030204" pitchFamily="34" charset="0"/>
              </a:rPr>
              <a:t> is excellent.</a:t>
            </a:r>
          </a:p>
          <a:p>
            <a:pPr marL="361950" indent="-361950">
              <a:spcBef>
                <a:spcPts val="600"/>
              </a:spcBef>
            </a:pPr>
            <a:r>
              <a:rPr lang="en-US" altLang="zh-TW" sz="2000" dirty="0">
                <a:latin typeface="Calibri" panose="020F0502020204030204" pitchFamily="34" charset="0"/>
              </a:rPr>
              <a:t>5 	Employees can choose to work </a:t>
            </a:r>
            <a:r>
              <a:rPr lang="en-US" altLang="zh-TW" sz="2000" b="1" dirty="0">
                <a:latin typeface="Calibri" panose="020F0502020204030204" pitchFamily="34" charset="0"/>
              </a:rPr>
              <a:t>flexi-time</a:t>
            </a:r>
            <a:r>
              <a:rPr lang="en-US" altLang="zh-TW" sz="2000" dirty="0">
                <a:latin typeface="Calibri" panose="020F0502020204030204" pitchFamily="34" charset="0"/>
              </a:rPr>
              <a:t> if they need to.</a:t>
            </a:r>
          </a:p>
          <a:p>
            <a:pPr marL="361950" indent="-361950">
              <a:spcBef>
                <a:spcPts val="600"/>
              </a:spcBef>
            </a:pPr>
            <a:r>
              <a:rPr lang="en-US" altLang="zh-TW" sz="2000" dirty="0">
                <a:latin typeface="Calibri" panose="020F0502020204030204" pitchFamily="34" charset="0"/>
              </a:rPr>
              <a:t>6 	There are lots of opportunities for </a:t>
            </a:r>
            <a:r>
              <a:rPr lang="en-US" altLang="zh-TW" sz="2000" b="1" dirty="0">
                <a:latin typeface="Calibri" panose="020F0502020204030204" pitchFamily="34" charset="0"/>
              </a:rPr>
              <a:t>promotion</a:t>
            </a:r>
            <a:r>
              <a:rPr lang="en-US" altLang="zh-TW" sz="2000" dirty="0">
                <a:latin typeface="Calibri" panose="020F0502020204030204" pitchFamily="34" charset="0"/>
              </a:rPr>
              <a:t>.</a:t>
            </a:r>
          </a:p>
          <a:p>
            <a:pPr marL="361950" indent="-361950">
              <a:spcBef>
                <a:spcPts val="600"/>
              </a:spcBef>
            </a:pPr>
            <a:r>
              <a:rPr lang="en-US" altLang="zh-TW" sz="2000" dirty="0">
                <a:latin typeface="Calibri" panose="020F0502020204030204" pitchFamily="34" charset="0"/>
              </a:rPr>
              <a:t>7 	Staff often have to work </a:t>
            </a:r>
            <a:r>
              <a:rPr lang="en-US" altLang="zh-TW" sz="2000" b="1" dirty="0">
                <a:latin typeface="Calibri" panose="020F0502020204030204" pitchFamily="34" charset="0"/>
              </a:rPr>
              <a:t>overtime</a:t>
            </a:r>
            <a:r>
              <a:rPr lang="en-US" altLang="zh-TW" sz="2000" dirty="0">
                <a:latin typeface="Calibri" panose="020F0502020204030204" pitchFamily="34" charset="0"/>
              </a:rPr>
              <a:t>.</a:t>
            </a:r>
          </a:p>
          <a:p>
            <a:pPr marL="361950" indent="-361950">
              <a:spcBef>
                <a:spcPts val="600"/>
              </a:spcBef>
            </a:pPr>
            <a:r>
              <a:rPr lang="en-US" altLang="zh-TW" sz="2000" dirty="0">
                <a:latin typeface="Calibri" panose="020F0502020204030204" pitchFamily="34" charset="0"/>
              </a:rPr>
              <a:t>8 	All employees are covered by a generous </a:t>
            </a:r>
            <a:r>
              <a:rPr lang="en-US" altLang="zh-TW" sz="2000" b="1" dirty="0">
                <a:latin typeface="Calibri" panose="020F0502020204030204" pitchFamily="34" charset="0"/>
              </a:rPr>
              <a:t>pension scheme</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1F3EE41-4069-41FA-8CAE-943A0AA8D18B}"/>
              </a:ext>
            </a:extLst>
          </p:cNvPr>
          <p:cNvSpPr/>
          <p:nvPr/>
        </p:nvSpPr>
        <p:spPr>
          <a:xfrm>
            <a:off x="1303020" y="4416792"/>
            <a:ext cx="7372350" cy="1969770"/>
          </a:xfrm>
          <a:prstGeom prst="rect">
            <a:avLst/>
          </a:prstGeom>
        </p:spPr>
        <p:txBody>
          <a:bodyPr wrap="square">
            <a:spAutoFit/>
          </a:bodyPr>
          <a:lstStyle/>
          <a:p>
            <a:pPr>
              <a:spcBef>
                <a:spcPts val="600"/>
              </a:spcBef>
            </a:pPr>
            <a:r>
              <a:rPr lang="en-US" altLang="zh-TW" sz="1600" b="1" dirty="0">
                <a:solidFill>
                  <a:srgbClr val="FF0066"/>
                </a:solidFill>
                <a:latin typeface="Segoe Print" panose="02000600000000000000" pitchFamily="2" charset="0"/>
              </a:rPr>
              <a:t>EXAMPLE ANSWERS</a:t>
            </a:r>
          </a:p>
          <a:p>
            <a:pPr>
              <a:spcBef>
                <a:spcPts val="600"/>
              </a:spcBef>
            </a:pPr>
            <a:r>
              <a:rPr lang="en-US" altLang="zh-TW" sz="1600" b="1" dirty="0">
                <a:solidFill>
                  <a:srgbClr val="FF0066"/>
                </a:solidFill>
                <a:latin typeface="Segoe Print" panose="02000600000000000000" pitchFamily="2" charset="0"/>
              </a:rPr>
              <a:t>Work with students’ answers as there are so many possibilities.</a:t>
            </a:r>
          </a:p>
          <a:p>
            <a:pPr>
              <a:spcBef>
                <a:spcPts val="600"/>
              </a:spcBef>
            </a:pPr>
            <a:r>
              <a:rPr lang="en-US" altLang="zh-TW" sz="1600" b="1" dirty="0">
                <a:solidFill>
                  <a:srgbClr val="FF0066"/>
                </a:solidFill>
                <a:latin typeface="Segoe Print" panose="02000600000000000000" pitchFamily="2" charset="0"/>
              </a:rPr>
              <a:t>Nurses work long hours, people in the advertising industry get an excellent salary, civil servants get four weeks’ paid holiday and a generous pension scheme, some office workers get flexi-time, there are lots of opportunities for promotion in sales and marketing, doctors and nurses have to work overtime.</a:t>
            </a:r>
            <a:endParaRPr lang="zh-TW" altLang="en-US" sz="1600"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CBBA3E41-AEB4-4B80-A064-15311C3A1F08}"/>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10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Put the words in bold in Exercise 9 into three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groups: </a:t>
            </a:r>
            <a:r>
              <a:rPr lang="en-US" altLang="zh-TW" sz="2000" i="1" dirty="0">
                <a:latin typeface="Calibri" panose="020F0502020204030204" pitchFamily="34" charset="0"/>
                <a:cs typeface="Calibri" panose="020F0502020204030204" pitchFamily="34" charset="0"/>
              </a:rPr>
              <a:t>money</a:t>
            </a:r>
            <a:r>
              <a:rPr lang="en-US" altLang="zh-TW" sz="2000" dirty="0">
                <a:latin typeface="Calibri" panose="020F0502020204030204" pitchFamily="34" charset="0"/>
                <a:cs typeface="Calibri" panose="020F0502020204030204" pitchFamily="34" charset="0"/>
              </a:rPr>
              <a:t> (M), </a:t>
            </a:r>
            <a:r>
              <a:rPr lang="en-US" altLang="zh-TW" sz="2000" i="1" dirty="0">
                <a:latin typeface="Calibri" panose="020F0502020204030204" pitchFamily="34" charset="0"/>
                <a:cs typeface="Calibri" panose="020F0502020204030204" pitchFamily="34" charset="0"/>
              </a:rPr>
              <a:t>hours</a:t>
            </a:r>
            <a:r>
              <a:rPr lang="en-US" altLang="zh-TW" sz="2000" dirty="0">
                <a:latin typeface="Calibri" panose="020F0502020204030204" pitchFamily="34" charset="0"/>
                <a:cs typeface="Calibri" panose="020F0502020204030204" pitchFamily="34" charset="0"/>
              </a:rPr>
              <a:t> (H) and </a:t>
            </a:r>
            <a:r>
              <a:rPr lang="en-US" altLang="zh-TW" sz="2000" i="1" dirty="0">
                <a:latin typeface="Calibri" panose="020F0502020204030204" pitchFamily="34" charset="0"/>
                <a:cs typeface="Calibri" panose="020F0502020204030204" pitchFamily="34" charset="0"/>
              </a:rPr>
              <a:t>benefits</a:t>
            </a:r>
            <a:r>
              <a:rPr lang="en-US" altLang="zh-TW" sz="2000" dirty="0">
                <a:latin typeface="Calibri" panose="020F0502020204030204" pitchFamily="34" charset="0"/>
                <a:cs typeface="Calibri" panose="020F0502020204030204" pitchFamily="34" charset="0"/>
              </a:rPr>
              <a:t> (B). Then</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add these words to the groups.</a:t>
            </a:r>
            <a:endParaRPr lang="zh-TW" altLang="en-US" sz="2000" dirty="0">
              <a:latin typeface="Calibri" panose="020F0502020204030204" pitchFamily="34" charset="0"/>
              <a:cs typeface="Calibri" panose="020F0502020204030204" pitchFamily="34" charset="0"/>
            </a:endParaRPr>
          </a:p>
        </p:txBody>
      </p:sp>
      <p:sp>
        <p:nvSpPr>
          <p:cNvPr id="5" name="矩形 4">
            <a:extLst>
              <a:ext uri="{FF2B5EF4-FFF2-40B4-BE49-F238E27FC236}">
                <a16:creationId xmlns:a16="http://schemas.microsoft.com/office/drawing/2014/main" id="{8D115B9A-590D-4CA2-BC57-F008D056D398}"/>
              </a:ext>
            </a:extLst>
          </p:cNvPr>
          <p:cNvSpPr/>
          <p:nvPr/>
        </p:nvSpPr>
        <p:spPr>
          <a:xfrm>
            <a:off x="668676" y="2577975"/>
            <a:ext cx="8125366" cy="218521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Money: paid holiday, pay rises, salary, pension scheme,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discounts on company products, bonuses, wages</a:t>
            </a:r>
          </a:p>
          <a:p>
            <a:pPr>
              <a:spcBef>
                <a:spcPts val="600"/>
              </a:spcBef>
            </a:pPr>
            <a:r>
              <a:rPr lang="en-US" altLang="zh-TW" b="1" dirty="0">
                <a:solidFill>
                  <a:srgbClr val="FF0066"/>
                </a:solidFill>
                <a:latin typeface="Segoe Print" panose="02000600000000000000" pitchFamily="2" charset="0"/>
              </a:rPr>
              <a:t>Hours: long hours, flexi-time, overtime, clocking on and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off, part-time</a:t>
            </a:r>
          </a:p>
          <a:p>
            <a:pPr>
              <a:spcBef>
                <a:spcPts val="600"/>
              </a:spcBef>
            </a:pPr>
            <a:r>
              <a:rPr lang="en-US" altLang="zh-TW" b="1" dirty="0">
                <a:solidFill>
                  <a:srgbClr val="FF0066"/>
                </a:solidFill>
                <a:latin typeface="Segoe Print" panose="02000600000000000000" pitchFamily="2" charset="0"/>
              </a:rPr>
              <a:t>Benefits: paid holiday, pension scheme, discounts on</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company products, free language classes, health insurance,</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bonuses, company car</a:t>
            </a:r>
            <a:endParaRPr lang="zh-TW" altLang="en-US" b="1" dirty="0">
              <a:solidFill>
                <a:srgbClr val="FF0066"/>
              </a:solidFill>
              <a:latin typeface="Segoe Print" panose="02000600000000000000" pitchFamily="2" charset="0"/>
            </a:endParaRPr>
          </a:p>
        </p:txBody>
      </p:sp>
      <p:pic>
        <p:nvPicPr>
          <p:cNvPr id="13314" name="Picture 2"/>
          <p:cNvPicPr>
            <a:picLocks noChangeAspect="1" noChangeArrowheads="1"/>
          </p:cNvPicPr>
          <p:nvPr/>
        </p:nvPicPr>
        <p:blipFill>
          <a:blip r:embed="rId2" cstate="print"/>
          <a:srcRect/>
          <a:stretch>
            <a:fillRect/>
          </a:stretch>
        </p:blipFill>
        <p:spPr bwMode="auto">
          <a:xfrm>
            <a:off x="805209" y="1145806"/>
            <a:ext cx="4886931" cy="1136262"/>
          </a:xfrm>
          <a:prstGeom prst="rect">
            <a:avLst/>
          </a:prstGeom>
          <a:noFill/>
          <a:ln w="9525">
            <a:noFill/>
            <a:miter lim="800000"/>
            <a:headEnd/>
            <a:tailEnd/>
          </a:ln>
        </p:spPr>
      </p:pic>
    </p:spTree>
    <p:extLst>
      <p:ext uri="{BB962C8B-B14F-4D97-AF65-F5344CB8AC3E}">
        <p14:creationId xmlns:p14="http://schemas.microsoft.com/office/powerpoint/2010/main" val="33243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4c-p. 50</a:t>
            </a:r>
            <a:endParaRPr lang="zh-TW" altLang="en-US" sz="1200" b="1" dirty="0">
              <a:solidFill>
                <a:schemeClr val="tx1">
                  <a:lumMod val="50000"/>
                  <a:lumOff val="50000"/>
                </a:schemeClr>
              </a:solidFill>
              <a:latin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930326"/>
            <a:ext cx="8489133"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11 	</a:t>
            </a:r>
            <a:r>
              <a:rPr lang="en-US" altLang="zh-TW" sz="2000" dirty="0">
                <a:latin typeface="Calibri" panose="020F0502020204030204" pitchFamily="34" charset="0"/>
                <a:cs typeface="Calibri" panose="020F0502020204030204" pitchFamily="34" charset="0"/>
              </a:rPr>
              <a:t>Work in pairs. What four things in Exercises 9 and</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10 does the perfect job have? Put them in order,</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1 to 4. Then compare with a new pair. If you have different things in your lists, discuss them and try</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to agree on only four.</a:t>
            </a:r>
            <a:r>
              <a:rPr lang="zh-TW" altLang="en-US" sz="2000" dirty="0">
                <a:latin typeface="Calibri" panose="020F0502020204030204" pitchFamily="34" charset="0"/>
                <a:cs typeface="Calibri" panose="020F0502020204030204" pitchFamily="34" charset="0"/>
              </a:rPr>
              <a:t> </a:t>
            </a: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1718740" cy="584775"/>
          </a:xfrm>
          <a:prstGeom prst="rect">
            <a:avLst/>
          </a:prstGeom>
        </p:spPr>
        <p:txBody>
          <a:bodyPr wrap="none">
            <a:spAutoFit/>
          </a:bodyPr>
          <a:lstStyle/>
          <a:p>
            <a:r>
              <a:rPr lang="en-US" altLang="zh-TW" sz="3200" b="1" dirty="0">
                <a:solidFill>
                  <a:srgbClr val="E60000"/>
                </a:solidFill>
                <a:latin typeface="Calibri" panose="020F0502020204030204" pitchFamily="34" charset="0"/>
              </a:rPr>
              <a:t>Speaking</a:t>
            </a:r>
            <a:endParaRPr lang="zh-TW" altLang="en-US" sz="3200" dirty="0">
              <a:solidFill>
                <a:schemeClr val="tx1">
                  <a:lumMod val="65000"/>
                  <a:lumOff val="35000"/>
                </a:schemeClr>
              </a:solidFill>
              <a:latin typeface="Calibri" panose="020F0502020204030204" pitchFamily="34" charset="0"/>
            </a:endParaRPr>
          </a:p>
        </p:txBody>
      </p:sp>
      <p:pic>
        <p:nvPicPr>
          <p:cNvPr id="6" name="圖片 5">
            <a:extLst>
              <a:ext uri="{FF2B5EF4-FFF2-40B4-BE49-F238E27FC236}">
                <a16:creationId xmlns:a16="http://schemas.microsoft.com/office/drawing/2014/main" id="{2CDB21D5-1E2F-4901-BBD5-FA5E214A45A2}"/>
              </a:ext>
            </a:extLst>
          </p:cNvPr>
          <p:cNvPicPr>
            <a:picLocks noChangeAspect="1"/>
          </p:cNvPicPr>
          <p:nvPr/>
        </p:nvPicPr>
        <p:blipFill>
          <a:blip r:embed="rId2" cstate="print"/>
          <a:stretch>
            <a:fillRect/>
          </a:stretch>
        </p:blipFill>
        <p:spPr>
          <a:xfrm>
            <a:off x="2046226" y="293791"/>
            <a:ext cx="1209499" cy="468359"/>
          </a:xfrm>
          <a:prstGeom prst="rect">
            <a:avLst/>
          </a:prstGeom>
        </p:spPr>
      </p:pic>
      <p:sp>
        <p:nvSpPr>
          <p:cNvPr id="11" name="矩形 10">
            <a:extLst>
              <a:ext uri="{FF2B5EF4-FFF2-40B4-BE49-F238E27FC236}">
                <a16:creationId xmlns:a16="http://schemas.microsoft.com/office/drawing/2014/main" id="{8D115B9A-590D-4CA2-BC57-F008D056D398}"/>
              </a:ext>
            </a:extLst>
          </p:cNvPr>
          <p:cNvSpPr/>
          <p:nvPr/>
        </p:nvSpPr>
        <p:spPr>
          <a:xfrm>
            <a:off x="687740" y="2134735"/>
            <a:ext cx="7723470"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Students may suggest a list such as this: excellent salary,</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opportunities for promotion, flexi-time and lots of paid</a:t>
            </a:r>
            <a:r>
              <a:rPr lang="zh-TW" altLang="en-US" b="1" dirty="0">
                <a:solidFill>
                  <a:srgbClr val="FF0066"/>
                </a:solidFill>
                <a:latin typeface="Segoe Print" panose="02000600000000000000" pitchFamily="2" charset="0"/>
              </a:rPr>
              <a:t> </a:t>
            </a:r>
            <a:r>
              <a:rPr lang="en-US" altLang="zh-TW" b="1" dirty="0">
                <a:solidFill>
                  <a:srgbClr val="FF0066"/>
                </a:solidFill>
                <a:latin typeface="Segoe Print" panose="02000600000000000000" pitchFamily="2" charset="0"/>
              </a:rPr>
              <a:t>holiday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86781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4d</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Would you mind … ?</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3" name="矩形 12">
            <a:extLst>
              <a:ext uri="{FF2B5EF4-FFF2-40B4-BE49-F238E27FC236}">
                <a16:creationId xmlns:a16="http://schemas.microsoft.com/office/drawing/2014/main" id="{FCC6BC15-EF9B-4918-A140-818F9CF530BA}"/>
              </a:ext>
            </a:extLst>
          </p:cNvPr>
          <p:cNvSpPr/>
          <p:nvPr/>
        </p:nvSpPr>
        <p:spPr>
          <a:xfrm>
            <a:off x="327485" y="1097389"/>
            <a:ext cx="843316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r>
              <a:rPr lang="en-US" altLang="zh-TW" sz="3200" b="1" dirty="0"/>
              <a:t> </a:t>
            </a:r>
            <a:r>
              <a:rPr lang="zh-TW" altLang="en-US" sz="3200" b="1" dirty="0"/>
              <a:t> </a:t>
            </a:r>
            <a:r>
              <a:rPr lang="en-US" altLang="zh-TW" sz="3200" b="1" dirty="0">
                <a:solidFill>
                  <a:schemeClr val="tx1">
                    <a:lumMod val="65000"/>
                    <a:lumOff val="35000"/>
                  </a:schemeClr>
                </a:solidFill>
                <a:latin typeface="Calibri" panose="020F0502020204030204" pitchFamily="34" charset="0"/>
              </a:rPr>
              <a:t>job requirements</a:t>
            </a:r>
            <a:endParaRPr lang="zh-TW" altLang="en-US" sz="3200" b="1" dirty="0">
              <a:solidFill>
                <a:schemeClr val="tx1">
                  <a:lumMod val="65000"/>
                  <a:lumOff val="35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AC8C092-6AF5-4AB2-A21F-F20A78AD465F}"/>
              </a:ext>
            </a:extLst>
          </p:cNvPr>
          <p:cNvSpPr/>
          <p:nvPr/>
        </p:nvSpPr>
        <p:spPr>
          <a:xfrm>
            <a:off x="328502" y="1726107"/>
            <a:ext cx="8455851"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job advert and find the following.</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874C6BA4-09F1-4643-8368-7CD6366E524F}"/>
              </a:ext>
            </a:extLst>
          </p:cNvPr>
          <p:cNvSpPr/>
          <p:nvPr/>
        </p:nvSpPr>
        <p:spPr>
          <a:xfrm>
            <a:off x="672366" y="2171045"/>
            <a:ext cx="8111989" cy="1554272"/>
          </a:xfrm>
          <a:prstGeom prst="rect">
            <a:avLst/>
          </a:prstGeom>
        </p:spPr>
        <p:txBody>
          <a:bodyPr wrap="square">
            <a:spAutoFit/>
          </a:bodyPr>
          <a:lstStyle/>
          <a:p>
            <a:pPr marL="360363" indent="-360363">
              <a:spcBef>
                <a:spcPts val="600"/>
              </a:spcBef>
            </a:pPr>
            <a:r>
              <a:rPr lang="en-US" altLang="zh-TW" sz="2000" dirty="0">
                <a:latin typeface="Calibri" panose="020F0502020204030204" pitchFamily="34" charset="0"/>
                <a:cs typeface="Calibri" panose="020F0502020204030204" pitchFamily="34" charset="0"/>
              </a:rPr>
              <a:t>1	duties</a:t>
            </a:r>
          </a:p>
          <a:p>
            <a:pPr marL="360363" indent="-360363">
              <a:spcBef>
                <a:spcPts val="600"/>
              </a:spcBef>
            </a:pPr>
            <a:r>
              <a:rPr lang="en-US" altLang="zh-TW" sz="2000" dirty="0">
                <a:latin typeface="Calibri" panose="020F0502020204030204" pitchFamily="34" charset="0"/>
                <a:cs typeface="Calibri" panose="020F0502020204030204" pitchFamily="34" charset="0"/>
              </a:rPr>
              <a:t>2 	deadline for applications</a:t>
            </a:r>
          </a:p>
          <a:p>
            <a:pPr marL="360363" indent="-360363">
              <a:spcBef>
                <a:spcPts val="600"/>
              </a:spcBef>
            </a:pPr>
            <a:r>
              <a:rPr lang="en-US" altLang="zh-TW" sz="2000" dirty="0">
                <a:latin typeface="Calibri" panose="020F0502020204030204" pitchFamily="34" charset="0"/>
                <a:cs typeface="Calibri" panose="020F0502020204030204" pitchFamily="34" charset="0"/>
              </a:rPr>
              <a:t>3 	skills and qualifications required</a:t>
            </a:r>
          </a:p>
          <a:p>
            <a:pPr marL="360363" indent="-360363">
              <a:spcBef>
                <a:spcPts val="600"/>
              </a:spcBef>
            </a:pPr>
            <a:r>
              <a:rPr lang="en-US" altLang="zh-TW" sz="2000" dirty="0">
                <a:latin typeface="Calibri" panose="020F0502020204030204" pitchFamily="34" charset="0"/>
                <a:cs typeface="Calibri" panose="020F0502020204030204" pitchFamily="34" charset="0"/>
              </a:rPr>
              <a:t>4 	personal qualities required</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63BB8C4-13D6-4725-9148-5FEF989C64B0}"/>
              </a:ext>
            </a:extLst>
          </p:cNvPr>
          <p:cNvSpPr/>
          <p:nvPr/>
        </p:nvSpPr>
        <p:spPr>
          <a:xfrm>
            <a:off x="372467" y="3724229"/>
            <a:ext cx="4988204" cy="2554545"/>
          </a:xfrm>
          <a:prstGeom prst="rect">
            <a:avLst/>
          </a:prstGeom>
        </p:spPr>
        <p:txBody>
          <a:bodyPr wrap="square">
            <a:spAutoFit/>
          </a:bodyPr>
          <a:lstStyle/>
          <a:p>
            <a:pPr marL="360363" indent="-360363"/>
            <a:r>
              <a:rPr lang="en-US" altLang="zh-TW" sz="1600" b="1" dirty="0">
                <a:solidFill>
                  <a:srgbClr val="FF0066"/>
                </a:solidFill>
                <a:latin typeface="Segoe Print" panose="02000600000000000000" pitchFamily="2" charset="0"/>
              </a:rPr>
              <a:t>1 	assisting the Research Coordinator, managing film</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production materials, dealing with queries</a:t>
            </a:r>
          </a:p>
          <a:p>
            <a:pPr marL="360363" indent="-360363"/>
            <a:r>
              <a:rPr lang="en-US" altLang="zh-TW" sz="1600" b="1" dirty="0">
                <a:solidFill>
                  <a:srgbClr val="FF0066"/>
                </a:solidFill>
                <a:latin typeface="Segoe Print" panose="02000600000000000000" pitchFamily="2" charset="0"/>
              </a:rPr>
              <a:t>2 	15 June</a:t>
            </a:r>
          </a:p>
          <a:p>
            <a:pPr marL="360363" indent="-360363"/>
            <a:r>
              <a:rPr lang="en-US" altLang="zh-TW" sz="1600" b="1" dirty="0">
                <a:solidFill>
                  <a:srgbClr val="FF0066"/>
                </a:solidFill>
                <a:latin typeface="Segoe Print" panose="02000600000000000000" pitchFamily="2" charset="0"/>
              </a:rPr>
              <a:t>3 	a degree in a relevant subject, preferably 1–2 years’</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experience in film production, excellent database and</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research skills</a:t>
            </a:r>
          </a:p>
          <a:p>
            <a:pPr marL="360363" indent="-360363"/>
            <a:r>
              <a:rPr lang="en-US" altLang="zh-TW" sz="1600" b="1" dirty="0">
                <a:solidFill>
                  <a:srgbClr val="FF0066"/>
                </a:solidFill>
                <a:latin typeface="Segoe Print" panose="02000600000000000000" pitchFamily="2" charset="0"/>
              </a:rPr>
              <a:t>4 	should be organized and independent, able to meet</a:t>
            </a:r>
            <a:r>
              <a:rPr lang="zh-TW" altLang="en-US" sz="1600" b="1" dirty="0">
                <a:solidFill>
                  <a:srgbClr val="FF0066"/>
                </a:solidFill>
                <a:latin typeface="Segoe Print" panose="02000600000000000000" pitchFamily="2" charset="0"/>
              </a:rPr>
              <a:t> </a:t>
            </a:r>
            <a:r>
              <a:rPr lang="en-US" altLang="zh-TW" sz="1600" b="1" dirty="0">
                <a:solidFill>
                  <a:srgbClr val="FF0066"/>
                </a:solidFill>
                <a:latin typeface="Segoe Print" panose="02000600000000000000" pitchFamily="2" charset="0"/>
              </a:rPr>
              <a:t>strict deadlines, good at working under pressure</a:t>
            </a:r>
            <a:endParaRPr lang="zh-TW" altLang="en-US" sz="1600" b="1" dirty="0">
              <a:solidFill>
                <a:srgbClr val="FF0066"/>
              </a:solidFill>
              <a:latin typeface="Segoe Print" panose="02000600000000000000" pitchFamily="2" charset="0"/>
            </a:endParaRPr>
          </a:p>
        </p:txBody>
      </p:sp>
      <p:pic>
        <p:nvPicPr>
          <p:cNvPr id="10" name="Picture 2">
            <a:extLst>
              <a:ext uri="{FF2B5EF4-FFF2-40B4-BE49-F238E27FC236}">
                <a16:creationId xmlns:a16="http://schemas.microsoft.com/office/drawing/2014/main" id="{68ACD2CE-1F50-4435-9AEA-3838B1F54C6F}"/>
              </a:ext>
            </a:extLst>
          </p:cNvPr>
          <p:cNvPicPr>
            <a:picLocks noChangeAspect="1" noChangeArrowheads="1"/>
          </p:cNvPicPr>
          <p:nvPr/>
        </p:nvPicPr>
        <p:blipFill rotWithShape="1">
          <a:blip r:embed="rId3" cstate="print"/>
          <a:srcRect l="3352" t="2767" r="4651" b="3078"/>
          <a:stretch/>
        </p:blipFill>
        <p:spPr bwMode="auto">
          <a:xfrm>
            <a:off x="5401542" y="1470275"/>
            <a:ext cx="3713247" cy="4935594"/>
          </a:xfrm>
          <a:prstGeom prst="rect">
            <a:avLst/>
          </a:prstGeom>
          <a:noFill/>
          <a:ln w="9525">
            <a:noFill/>
            <a:miter lim="800000"/>
            <a:headEnd/>
            <a:tailEnd/>
          </a:ln>
        </p:spPr>
      </p:pic>
    </p:spTree>
    <p:extLst>
      <p:ext uri="{BB962C8B-B14F-4D97-AF65-F5344CB8AC3E}">
        <p14:creationId xmlns:p14="http://schemas.microsoft.com/office/powerpoint/2010/main" val="346030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99991C3-F504-40A5-8558-11506C3EFCB7}"/>
              </a:ext>
            </a:extLst>
          </p:cNvPr>
          <p:cNvSpPr/>
          <p:nvPr/>
        </p:nvSpPr>
        <p:spPr>
          <a:xfrm>
            <a:off x="304909" y="30943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three people talking about their childhood ambitions. Answer the questions for each person.</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958668" y="6545020"/>
            <a:ext cx="1127382"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Unit 4-p. 45</a:t>
            </a:r>
            <a:endParaRPr lang="zh-TW" altLang="en-US" sz="1200" b="1" dirty="0">
              <a:solidFill>
                <a:schemeClr val="tx1">
                  <a:lumMod val="50000"/>
                  <a:lumOff val="50000"/>
                </a:schemeClr>
              </a:solidFill>
              <a:latin typeface="Calibri" panose="020F0502020204030204" pitchFamily="34" charset="0"/>
            </a:endParaRPr>
          </a:p>
        </p:txBody>
      </p:sp>
      <p:sp>
        <p:nvSpPr>
          <p:cNvPr id="8" name="矩形 7">
            <a:extLst>
              <a:ext uri="{FF2B5EF4-FFF2-40B4-BE49-F238E27FC236}">
                <a16:creationId xmlns:a16="http://schemas.microsoft.com/office/drawing/2014/main" id="{B2413412-AA77-492F-A495-1DB32E9C7113}"/>
              </a:ext>
            </a:extLst>
          </p:cNvPr>
          <p:cNvSpPr/>
          <p:nvPr/>
        </p:nvSpPr>
        <p:spPr>
          <a:xfrm>
            <a:off x="7210775" y="70423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27</a:t>
            </a:r>
            <a:endParaRPr lang="zh-TW" altLang="en-US" dirty="0">
              <a:solidFill>
                <a:schemeClr val="bg1">
                  <a:lumMod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C0F971C-7D34-4E48-9E93-878CB6BF98A6}"/>
              </a:ext>
            </a:extLst>
          </p:cNvPr>
          <p:cNvSpPr/>
          <p:nvPr/>
        </p:nvSpPr>
        <p:spPr>
          <a:xfrm>
            <a:off x="679809" y="1060399"/>
            <a:ext cx="8125892" cy="1092607"/>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Which job did they want to do when they were young?</a:t>
            </a:r>
          </a:p>
          <a:p>
            <a:pPr marL="360000" indent="-360000">
              <a:spcBef>
                <a:spcPts val="300"/>
              </a:spcBef>
            </a:pPr>
            <a:r>
              <a:rPr lang="en-US" altLang="zh-TW" sz="2000" dirty="0">
                <a:latin typeface="Calibri" panose="020F0502020204030204" pitchFamily="34" charset="0"/>
              </a:rPr>
              <a:t>2 	Which job do they do now or do they plan to do?</a:t>
            </a:r>
          </a:p>
          <a:p>
            <a:pPr marL="360000" indent="-360000">
              <a:spcBef>
                <a:spcPts val="300"/>
              </a:spcBef>
            </a:pPr>
            <a:r>
              <a:rPr lang="en-US" altLang="zh-TW" sz="2000" dirty="0">
                <a:latin typeface="Calibri" panose="020F0502020204030204" pitchFamily="34" charset="0"/>
              </a:rPr>
              <a:t>3 	How do they describe the jobs?</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3F2633EE-7264-4168-9BAE-286A6F0D6132}"/>
              </a:ext>
            </a:extLst>
          </p:cNvPr>
          <p:cNvSpPr/>
          <p:nvPr/>
        </p:nvSpPr>
        <p:spPr>
          <a:xfrm>
            <a:off x="679808" y="2131897"/>
            <a:ext cx="8245531" cy="3416320"/>
          </a:xfrm>
          <a:prstGeom prst="rect">
            <a:avLst/>
          </a:prstGeom>
        </p:spPr>
        <p:txBody>
          <a:bodyPr wrap="square">
            <a:spAutoFit/>
          </a:bodyPr>
          <a:lstStyle/>
          <a:p>
            <a:r>
              <a:rPr lang="en-US" altLang="zh-TW" b="1" dirty="0">
                <a:solidFill>
                  <a:srgbClr val="FF0066"/>
                </a:solidFill>
                <a:latin typeface="Segoe Print" panose="02000600000000000000" pitchFamily="2" charset="0"/>
              </a:rPr>
              <a:t>Speaker 1</a:t>
            </a:r>
          </a:p>
          <a:p>
            <a:pPr marL="360363" indent="-360363">
              <a:tabLst>
                <a:tab pos="4659313" algn="l"/>
              </a:tabLst>
            </a:pPr>
            <a:r>
              <a:rPr lang="en-US" altLang="zh-TW" b="1" dirty="0">
                <a:solidFill>
                  <a:srgbClr val="FF0066"/>
                </a:solidFill>
                <a:latin typeface="Segoe Print" panose="02000600000000000000" pitchFamily="2" charset="0"/>
              </a:rPr>
              <a:t>1 	superhero or fireman (firefighter)	2 	office worker</a:t>
            </a:r>
          </a:p>
          <a:p>
            <a:pPr marL="360363" indent="-360363"/>
            <a:r>
              <a:rPr lang="en-US" altLang="zh-TW" b="1" dirty="0">
                <a:solidFill>
                  <a:srgbClr val="FF0066"/>
                </a:solidFill>
                <a:latin typeface="Segoe Print" panose="02000600000000000000" pitchFamily="2" charset="0"/>
              </a:rPr>
              <a:t>3 	fireman: exciting, dangerous, dirty, challenging </a:t>
            </a:r>
          </a:p>
          <a:p>
            <a:r>
              <a:rPr lang="en-US" altLang="zh-TW" b="1" dirty="0">
                <a:solidFill>
                  <a:srgbClr val="FF0066"/>
                </a:solidFill>
                <a:latin typeface="Segoe Print" panose="02000600000000000000" pitchFamily="2" charset="0"/>
              </a:rPr>
              <a:t>Speaker 2</a:t>
            </a:r>
          </a:p>
          <a:p>
            <a:pPr marL="360363" indent="-360363">
              <a:tabLst>
                <a:tab pos="4664075" algn="l"/>
              </a:tabLst>
            </a:pPr>
            <a:r>
              <a:rPr lang="en-US" altLang="zh-TW" b="1" dirty="0">
                <a:solidFill>
                  <a:srgbClr val="FF0066"/>
                </a:solidFill>
                <a:latin typeface="Segoe Print" panose="02000600000000000000" pitchFamily="2" charset="0"/>
              </a:rPr>
              <a:t>1	train driver	2 	accountant</a:t>
            </a:r>
          </a:p>
          <a:p>
            <a:pPr marL="360363" indent="-360363"/>
            <a:r>
              <a:rPr lang="en-US" altLang="zh-TW" b="1" dirty="0">
                <a:solidFill>
                  <a:srgbClr val="FF0066"/>
                </a:solidFill>
                <a:latin typeface="Segoe Print" panose="02000600000000000000" pitchFamily="2" charset="0"/>
              </a:rPr>
              <a:t>3 	train driver: in charge, responsible </a:t>
            </a:r>
          </a:p>
          <a:p>
            <a:pPr marL="360363" indent="-360363"/>
            <a:r>
              <a:rPr lang="en-US" altLang="zh-TW" b="1" dirty="0">
                <a:solidFill>
                  <a:srgbClr val="FF0066"/>
                </a:solidFill>
                <a:latin typeface="Segoe Print" panose="02000600000000000000" pitchFamily="2" charset="0"/>
              </a:rPr>
              <a:t>	accountant: not very exciting, not as boring as many people think it is</a:t>
            </a:r>
          </a:p>
          <a:p>
            <a:r>
              <a:rPr lang="en-US" altLang="zh-TW" b="1" dirty="0">
                <a:solidFill>
                  <a:srgbClr val="FF0066"/>
                </a:solidFill>
                <a:latin typeface="Segoe Print" panose="02000600000000000000" pitchFamily="2" charset="0"/>
              </a:rPr>
              <a:t>Speaker 3</a:t>
            </a:r>
          </a:p>
          <a:p>
            <a:pPr marL="360363" indent="-360363">
              <a:tabLst>
                <a:tab pos="4664075" algn="l"/>
              </a:tabLst>
            </a:pPr>
            <a:r>
              <a:rPr lang="en-US" altLang="zh-TW" b="1" dirty="0">
                <a:solidFill>
                  <a:srgbClr val="FF0066"/>
                </a:solidFill>
                <a:latin typeface="Segoe Print" panose="02000600000000000000" pitchFamily="2" charset="0"/>
              </a:rPr>
              <a:t>1 	footballer	2	nurse</a:t>
            </a:r>
          </a:p>
          <a:p>
            <a:pPr marL="360363" indent="-360363">
              <a:buAutoNum type="arabicPlain" startAt="3"/>
            </a:pPr>
            <a:r>
              <a:rPr lang="en-US" altLang="zh-TW" b="1" dirty="0">
                <a:solidFill>
                  <a:srgbClr val="FF0066"/>
                </a:solidFill>
                <a:latin typeface="Segoe Print" panose="02000600000000000000" pitchFamily="2" charset="0"/>
              </a:rPr>
              <a:t>footballer: well-paid, famous </a:t>
            </a:r>
          </a:p>
          <a:p>
            <a:pPr marL="360363" indent="-360363"/>
            <a:r>
              <a:rPr lang="en-US" altLang="zh-TW" b="1" dirty="0">
                <a:solidFill>
                  <a:srgbClr val="FF0066"/>
                </a:solidFill>
                <a:latin typeface="Segoe Print" panose="02000600000000000000" pitchFamily="2" charset="0"/>
              </a:rPr>
              <a:t>	nurse: not well-paid, quite stressful, enjoyable</a:t>
            </a:r>
            <a:endParaRPr lang="zh-TW" altLang="en-US" b="1" dirty="0">
              <a:solidFill>
                <a:srgbClr val="FF0066"/>
              </a:solidFill>
              <a:latin typeface="Segoe Print" panose="02000600000000000000" pitchFamily="2" charset="0"/>
            </a:endParaRPr>
          </a:p>
        </p:txBody>
      </p:sp>
      <p:pic>
        <p:nvPicPr>
          <p:cNvPr id="3" name="life_2e_intermediate_sb_track_2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96101" y="606964"/>
            <a:ext cx="609600" cy="609600"/>
          </a:xfrm>
          <a:prstGeom prst="rect">
            <a:avLst/>
          </a:prstGeom>
        </p:spPr>
      </p:pic>
      <p:sp>
        <p:nvSpPr>
          <p:cNvPr id="10" name="矩形 9">
            <a:extLst>
              <a:ext uri="{FF2B5EF4-FFF2-40B4-BE49-F238E27FC236}">
                <a16:creationId xmlns:a16="http://schemas.microsoft.com/office/drawing/2014/main" id="{AC4A3E15-A7BB-4CF7-9A0A-A7E3C3C174A2}"/>
              </a:ext>
            </a:extLst>
          </p:cNvPr>
          <p:cNvSpPr/>
          <p:nvPr/>
        </p:nvSpPr>
        <p:spPr>
          <a:xfrm>
            <a:off x="320149" y="5477612"/>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Ask and answer the questions in Exercise 4 about your own ambitions.</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87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left)">
                                      <p:cBhvr>
                                        <p:cTn id="10" dur="500"/>
                                        <p:tgtEl>
                                          <p:spTgt spid="12">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left)">
                                      <p:cBhvr>
                                        <p:cTn id="13" dur="5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wipe(left)">
                                      <p:cBhvr>
                                        <p:cTn id="18" dur="500"/>
                                        <p:tgtEl>
                                          <p:spTgt spid="12">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wipe(left)">
                                      <p:cBhvr>
                                        <p:cTn id="21" dur="500"/>
                                        <p:tgtEl>
                                          <p:spTgt spid="12">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2">
                                            <p:txEl>
                                              <p:pRg st="5" end="5"/>
                                            </p:txEl>
                                          </p:spTgt>
                                        </p:tgtEl>
                                        <p:attrNameLst>
                                          <p:attrName>style.visibility</p:attrName>
                                        </p:attrNameLst>
                                      </p:cBhvr>
                                      <p:to>
                                        <p:strVal val="visible"/>
                                      </p:to>
                                    </p:set>
                                    <p:animEffect transition="in" filter="wipe(left)">
                                      <p:cBhvr>
                                        <p:cTn id="24" dur="500"/>
                                        <p:tgtEl>
                                          <p:spTgt spid="12">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wipe(left)">
                                      <p:cBhvr>
                                        <p:cTn id="27" dur="5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wipe(left)">
                                      <p:cBhvr>
                                        <p:cTn id="32" dur="500"/>
                                        <p:tgtEl>
                                          <p:spTgt spid="12">
                                            <p:txEl>
                                              <p:pRg st="7" end="7"/>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animEffect transition="in" filter="wipe(left)">
                                      <p:cBhvr>
                                        <p:cTn id="35" dur="500"/>
                                        <p:tgtEl>
                                          <p:spTgt spid="12">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2">
                                            <p:txEl>
                                              <p:pRg st="9" end="9"/>
                                            </p:txEl>
                                          </p:spTgt>
                                        </p:tgtEl>
                                        <p:attrNameLst>
                                          <p:attrName>style.visibility</p:attrName>
                                        </p:attrNameLst>
                                      </p:cBhvr>
                                      <p:to>
                                        <p:strVal val="visible"/>
                                      </p:to>
                                    </p:set>
                                    <p:animEffect transition="in" filter="wipe(left)">
                                      <p:cBhvr>
                                        <p:cTn id="38" dur="500"/>
                                        <p:tgtEl>
                                          <p:spTgt spid="12">
                                            <p:txEl>
                                              <p:pRg st="9" end="9"/>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animEffect transition="in" filter="wipe(left)">
                                      <p:cBhvr>
                                        <p:cTn id="41"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3"/>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00702" fill="hold"/>
                                        <p:tgtEl>
                                          <p:spTgt spid="3"/>
                                        </p:tgtEl>
                                      </p:cBhvr>
                                    </p:cmd>
                                  </p:childTnLst>
                                </p:cTn>
                              </p:par>
                            </p:childTnLst>
                          </p:cTn>
                        </p:par>
                      </p:childTnLst>
                    </p:cTn>
                  </p:par>
                </p:childTnLst>
              </p:cTn>
              <p:nextCondLst>
                <p:cond evt="onClick" delay="0">
                  <p:tgtEl>
                    <p:spTgt spid="3"/>
                  </p:tgtEl>
                </p:cond>
              </p:nextCondLst>
            </p:seq>
            <p:audio>
              <p:cMediaNode vol="80000">
                <p:cTn id="4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of these qualities would be useful for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job in the advert?</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sp>
        <p:nvSpPr>
          <p:cNvPr id="4" name="矩形 3">
            <a:extLst>
              <a:ext uri="{FF2B5EF4-FFF2-40B4-BE49-F238E27FC236}">
                <a16:creationId xmlns:a16="http://schemas.microsoft.com/office/drawing/2014/main" id="{563BB8C4-13D6-4725-9148-5FEF989C64B0}"/>
              </a:ext>
            </a:extLst>
          </p:cNvPr>
          <p:cNvSpPr/>
          <p:nvPr/>
        </p:nvSpPr>
        <p:spPr>
          <a:xfrm>
            <a:off x="730231" y="1628589"/>
            <a:ext cx="7331203"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conscientious, hard-working, methodical, self-confident</a:t>
            </a:r>
            <a:endParaRPr lang="zh-TW" altLang="en-US" b="1" dirty="0">
              <a:solidFill>
                <a:srgbClr val="FF0066"/>
              </a:solidFill>
              <a:latin typeface="Segoe Print" panose="02000600000000000000" pitchFamily="2" charset="0"/>
            </a:endParaRPr>
          </a:p>
        </p:txBody>
      </p:sp>
      <p:pic>
        <p:nvPicPr>
          <p:cNvPr id="15362" name="Picture 2"/>
          <p:cNvPicPr>
            <a:picLocks noChangeAspect="1" noChangeArrowheads="1"/>
          </p:cNvPicPr>
          <p:nvPr/>
        </p:nvPicPr>
        <p:blipFill>
          <a:blip r:embed="rId2" cstate="print"/>
          <a:srcRect/>
          <a:stretch>
            <a:fillRect/>
          </a:stretch>
        </p:blipFill>
        <p:spPr bwMode="auto">
          <a:xfrm>
            <a:off x="816204" y="825272"/>
            <a:ext cx="5168428" cy="621053"/>
          </a:xfrm>
          <a:prstGeom prst="rect">
            <a:avLst/>
          </a:prstGeom>
          <a:noFill/>
          <a:ln w="9525">
            <a:noFill/>
            <a:miter lim="800000"/>
            <a:headEnd/>
            <a:tailEnd/>
          </a:ln>
        </p:spPr>
      </p:pic>
      <p:sp>
        <p:nvSpPr>
          <p:cNvPr id="7" name="矩形 6">
            <a:extLst>
              <a:ext uri="{FF2B5EF4-FFF2-40B4-BE49-F238E27FC236}">
                <a16:creationId xmlns:a16="http://schemas.microsoft.com/office/drawing/2014/main" id="{7C8247C5-B96C-435F-89C2-E01F03B5B1BD}"/>
              </a:ext>
            </a:extLst>
          </p:cNvPr>
          <p:cNvSpPr/>
          <p:nvPr/>
        </p:nvSpPr>
        <p:spPr>
          <a:xfrm>
            <a:off x="367887" y="2549518"/>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Choose three jobs you know something about. What are the most important requirements of those jobs? Compare your ideas.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563BB8C4-13D6-4725-9148-5FEF989C64B0}"/>
              </a:ext>
            </a:extLst>
          </p:cNvPr>
          <p:cNvSpPr/>
          <p:nvPr/>
        </p:nvSpPr>
        <p:spPr>
          <a:xfrm>
            <a:off x="793944" y="3314084"/>
            <a:ext cx="7331203" cy="369332"/>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75602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5183" y="930326"/>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to two friends, Rudi and Mark, discussing the position in the advert. Answer the questions.</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891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  </a:t>
            </a:r>
            <a:r>
              <a:rPr lang="en-US" altLang="zh-TW" sz="3200" b="1" dirty="0">
                <a:solidFill>
                  <a:schemeClr val="tx1">
                    <a:lumMod val="65000"/>
                    <a:lumOff val="35000"/>
                  </a:schemeClr>
                </a:solidFill>
                <a:latin typeface="Calibri" panose="020F0502020204030204" pitchFamily="34" charset="0"/>
              </a:rPr>
              <a:t>making and responding to requests</a:t>
            </a:r>
            <a:endParaRPr lang="zh-TW" altLang="en-US" sz="3200" b="1" dirty="0">
              <a:solidFill>
                <a:schemeClr val="tx1">
                  <a:lumMod val="65000"/>
                  <a:lumOff val="35000"/>
                </a:schemeClr>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02414EF6-9FBD-47C2-8CDE-1E3DC29C3452}"/>
              </a:ext>
            </a:extLst>
          </p:cNvPr>
          <p:cNvSpPr/>
          <p:nvPr/>
        </p:nvSpPr>
        <p:spPr>
          <a:xfrm>
            <a:off x="681822" y="1812492"/>
            <a:ext cx="8111064" cy="1169551"/>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Does Mark meet all the requirements?</a:t>
            </a:r>
          </a:p>
          <a:p>
            <a:pPr marL="361950" indent="-361950">
              <a:spcBef>
                <a:spcPts val="600"/>
              </a:spcBef>
            </a:pPr>
            <a:r>
              <a:rPr lang="en-US" altLang="zh-TW" sz="2000" dirty="0">
                <a:latin typeface="Calibri" panose="020F0502020204030204" pitchFamily="34" charset="0"/>
              </a:rPr>
              <a:t>2	Is his CV ready?</a:t>
            </a:r>
          </a:p>
          <a:p>
            <a:pPr marL="361950" indent="-361950">
              <a:spcBef>
                <a:spcPts val="600"/>
              </a:spcBef>
            </a:pPr>
            <a:r>
              <a:rPr lang="en-US" altLang="zh-TW" sz="2000" dirty="0">
                <a:latin typeface="Calibri" panose="020F0502020204030204" pitchFamily="34" charset="0"/>
              </a:rPr>
              <a:t>3 	What will he need for the interview?</a:t>
            </a:r>
            <a:endParaRPr lang="zh-TW" altLang="en-US" sz="2000" dirty="0">
              <a:latin typeface="Calibri" panose="020F0502020204030204" pitchFamily="34" charset="0"/>
            </a:endParaRPr>
          </a:p>
        </p:txBody>
      </p:sp>
      <p:sp>
        <p:nvSpPr>
          <p:cNvPr id="11" name="矩形 10">
            <a:extLst>
              <a:ext uri="{FF2B5EF4-FFF2-40B4-BE49-F238E27FC236}">
                <a16:creationId xmlns:a16="http://schemas.microsoft.com/office/drawing/2014/main" id="{21F3EE41-4069-41FA-8CAE-943A0AA8D18B}"/>
              </a:ext>
            </a:extLst>
          </p:cNvPr>
          <p:cNvSpPr/>
          <p:nvPr/>
        </p:nvSpPr>
        <p:spPr>
          <a:xfrm>
            <a:off x="5195426" y="1823994"/>
            <a:ext cx="538930" cy="369332"/>
          </a:xfrm>
          <a:prstGeom prst="rect">
            <a:avLst/>
          </a:prstGeom>
        </p:spPr>
        <p:txBody>
          <a:bodyPr wrap="none">
            <a:spAutoFit/>
          </a:bodyPr>
          <a:lstStyle/>
          <a:p>
            <a:r>
              <a:rPr lang="en-US" altLang="zh-TW" b="1" dirty="0">
                <a:solidFill>
                  <a:srgbClr val="FF0066"/>
                </a:solidFill>
                <a:latin typeface="Segoe Print" panose="02000600000000000000" pitchFamily="2" charset="0"/>
              </a:rPr>
              <a:t>yes</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3BC7FE28-55E5-4104-A55C-ABB4CB47F758}"/>
              </a:ext>
            </a:extLst>
          </p:cNvPr>
          <p:cNvSpPr/>
          <p:nvPr/>
        </p:nvSpPr>
        <p:spPr>
          <a:xfrm>
            <a:off x="2825037" y="2212601"/>
            <a:ext cx="688485"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no</a:t>
            </a:r>
          </a:p>
        </p:txBody>
      </p:sp>
      <p:sp>
        <p:nvSpPr>
          <p:cNvPr id="15" name="矩形 14">
            <a:extLst>
              <a:ext uri="{FF2B5EF4-FFF2-40B4-BE49-F238E27FC236}">
                <a16:creationId xmlns:a16="http://schemas.microsoft.com/office/drawing/2014/main" id="{AEFFD557-2933-4965-8B30-06A5C870C78D}"/>
              </a:ext>
            </a:extLst>
          </p:cNvPr>
          <p:cNvSpPr/>
          <p:nvPr/>
        </p:nvSpPr>
        <p:spPr>
          <a:xfrm>
            <a:off x="4932922" y="2612455"/>
            <a:ext cx="261730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smart clothes, a suit</a:t>
            </a:r>
          </a:p>
        </p:txBody>
      </p:sp>
      <p:sp>
        <p:nvSpPr>
          <p:cNvPr id="12" name="矩形 11">
            <a:extLst>
              <a:ext uri="{FF2B5EF4-FFF2-40B4-BE49-F238E27FC236}">
                <a16:creationId xmlns:a16="http://schemas.microsoft.com/office/drawing/2014/main" id="{AD0DE237-5E25-4FF6-A4AD-77C0A0121EFC}"/>
              </a:ext>
            </a:extLst>
          </p:cNvPr>
          <p:cNvSpPr/>
          <p:nvPr/>
        </p:nvSpPr>
        <p:spPr>
          <a:xfrm>
            <a:off x="7112218" y="1406243"/>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31</a:t>
            </a:r>
            <a:endParaRPr lang="zh-TW" altLang="en-US" dirty="0">
              <a:solidFill>
                <a:schemeClr val="bg1">
                  <a:lumMod val="50000"/>
                </a:schemeClr>
              </a:solidFill>
              <a:latin typeface="Calibri" panose="020F0502020204030204" pitchFamily="34" charset="0"/>
            </a:endParaRPr>
          </a:p>
        </p:txBody>
      </p:sp>
      <p:pic>
        <p:nvPicPr>
          <p:cNvPr id="2" name="life_2e_intermediate_sb_track_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61434" y="1311647"/>
            <a:ext cx="609600" cy="609600"/>
          </a:xfrm>
          <a:prstGeom prst="rect">
            <a:avLst/>
          </a:prstGeom>
        </p:spPr>
      </p:pic>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04437" fill="hold"/>
                                        <p:tgtEl>
                                          <p:spTgt spid="2"/>
                                        </p:tgtEl>
                                      </p:cBhvr>
                                    </p:cmd>
                                  </p:childTnLst>
                                </p:cTn>
                              </p:par>
                            </p:childTnLst>
                          </p:cTn>
                        </p:par>
                      </p:childTnLst>
                    </p:cTn>
                  </p:par>
                </p:childTnLst>
              </p:cTn>
              <p:nextCondLst>
                <p:cond evt="onClick" delay="0">
                  <p:tgtEl>
                    <p:spTgt spid="2"/>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11" grpId="0"/>
      <p:bldP spid="13"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AD0DE237-5E25-4FF6-A4AD-77C0A0121EFC}"/>
              </a:ext>
            </a:extLst>
          </p:cNvPr>
          <p:cNvSpPr/>
          <p:nvPr/>
        </p:nvSpPr>
        <p:spPr>
          <a:xfrm>
            <a:off x="7209587" y="73492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31</a:t>
            </a:r>
            <a:endParaRPr lang="zh-TW" altLang="en-US" dirty="0">
              <a:solidFill>
                <a:schemeClr val="bg1">
                  <a:lumMod val="50000"/>
                </a:schemeClr>
              </a:solidFill>
              <a:latin typeface="Calibri" panose="020F0502020204030204" pitchFamily="34" charset="0"/>
            </a:endParaRPr>
          </a:p>
        </p:txBody>
      </p:sp>
      <p:sp>
        <p:nvSpPr>
          <p:cNvPr id="18" name="矩形 17">
            <a:extLst>
              <a:ext uri="{FF2B5EF4-FFF2-40B4-BE49-F238E27FC236}">
                <a16:creationId xmlns:a16="http://schemas.microsoft.com/office/drawing/2014/main" id="{7C8247C5-B96C-435F-89C2-E01F03B5B1BD}"/>
              </a:ext>
            </a:extLst>
          </p:cNvPr>
          <p:cNvSpPr/>
          <p:nvPr/>
        </p:nvSpPr>
        <p:spPr>
          <a:xfrm>
            <a:off x="338776" y="332014"/>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expressions for making and responding to requests. Listen again and tick the expressions Rudi and Mark use.</a:t>
            </a:r>
            <a:endParaRPr lang="zh-TW" altLang="en-US" sz="2000" dirty="0">
              <a:latin typeface="Calibri" panose="020F0502020204030204" pitchFamily="34" charset="0"/>
              <a:cs typeface="Calibri" panose="020F0502020204030204" pitchFamily="34" charset="0"/>
            </a:endParaRPr>
          </a:p>
        </p:txBody>
      </p:sp>
      <p:pic>
        <p:nvPicPr>
          <p:cNvPr id="6" name="life_2e_intermediate_sb_track_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95624" y="645593"/>
            <a:ext cx="609600" cy="609600"/>
          </a:xfrm>
          <a:prstGeom prst="rect">
            <a:avLst/>
          </a:prstGeom>
        </p:spPr>
      </p:pic>
      <p:pic>
        <p:nvPicPr>
          <p:cNvPr id="7" name="Picture 2">
            <a:extLst>
              <a:ext uri="{FF2B5EF4-FFF2-40B4-BE49-F238E27FC236}">
                <a16:creationId xmlns:a16="http://schemas.microsoft.com/office/drawing/2014/main" id="{788A803D-3793-405B-A6CC-01F5B7A2173F}"/>
              </a:ext>
            </a:extLst>
          </p:cNvPr>
          <p:cNvPicPr>
            <a:picLocks noChangeAspect="1" noChangeArrowheads="1"/>
          </p:cNvPicPr>
          <p:nvPr/>
        </p:nvPicPr>
        <p:blipFill>
          <a:blip r:embed="rId5" cstate="print"/>
          <a:srcRect/>
          <a:stretch>
            <a:fillRect/>
          </a:stretch>
        </p:blipFill>
        <p:spPr bwMode="auto">
          <a:xfrm>
            <a:off x="2221221" y="1104254"/>
            <a:ext cx="4776876" cy="4434973"/>
          </a:xfrm>
          <a:prstGeom prst="rect">
            <a:avLst/>
          </a:prstGeom>
          <a:noFill/>
          <a:ln w="9525">
            <a:noFill/>
            <a:miter lim="800000"/>
            <a:headEnd/>
            <a:tailEnd/>
          </a:ln>
        </p:spPr>
      </p:pic>
      <p:sp>
        <p:nvSpPr>
          <p:cNvPr id="9" name="矩形 8">
            <a:extLst>
              <a:ext uri="{FF2B5EF4-FFF2-40B4-BE49-F238E27FC236}">
                <a16:creationId xmlns:a16="http://schemas.microsoft.com/office/drawing/2014/main" id="{4C736B70-EB0B-420C-9940-3C8DE1BF7DE3}"/>
              </a:ext>
            </a:extLst>
          </p:cNvPr>
          <p:cNvSpPr/>
          <p:nvPr/>
        </p:nvSpPr>
        <p:spPr>
          <a:xfrm>
            <a:off x="5757940" y="170229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B2D5F6BC-ECE5-48A6-9C0C-02E77E0DAC33}"/>
              </a:ext>
            </a:extLst>
          </p:cNvPr>
          <p:cNvSpPr/>
          <p:nvPr/>
        </p:nvSpPr>
        <p:spPr>
          <a:xfrm>
            <a:off x="5492796" y="195131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A9F06F17-DFC2-4BC3-8425-A43BF8EC522F}"/>
              </a:ext>
            </a:extLst>
          </p:cNvPr>
          <p:cNvSpPr/>
          <p:nvPr/>
        </p:nvSpPr>
        <p:spPr>
          <a:xfrm>
            <a:off x="6480595" y="2801078"/>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4AADFE0D-00D8-46F0-9482-ECDBB51CE9F1}"/>
              </a:ext>
            </a:extLst>
          </p:cNvPr>
          <p:cNvSpPr/>
          <p:nvPr/>
        </p:nvSpPr>
        <p:spPr>
          <a:xfrm>
            <a:off x="5584481" y="3071098"/>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331A2EA7-C160-4C83-896E-05E56B6B11E4}"/>
              </a:ext>
            </a:extLst>
          </p:cNvPr>
          <p:cNvSpPr/>
          <p:nvPr/>
        </p:nvSpPr>
        <p:spPr>
          <a:xfrm>
            <a:off x="6034364" y="366494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FB58AAB5-6445-4CF1-9ED9-ED73AF9A712C}"/>
              </a:ext>
            </a:extLst>
          </p:cNvPr>
          <p:cNvSpPr/>
          <p:nvPr/>
        </p:nvSpPr>
        <p:spPr>
          <a:xfrm>
            <a:off x="5054438" y="392783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D223EBD3-08AF-4E44-B66E-6AB0B29ECA37}"/>
              </a:ext>
            </a:extLst>
          </p:cNvPr>
          <p:cNvSpPr/>
          <p:nvPr/>
        </p:nvSpPr>
        <p:spPr>
          <a:xfrm>
            <a:off x="3639120" y="4487904"/>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19" name="矩形 18">
            <a:extLst>
              <a:ext uri="{FF2B5EF4-FFF2-40B4-BE49-F238E27FC236}">
                <a16:creationId xmlns:a16="http://schemas.microsoft.com/office/drawing/2014/main" id="{A8FC5F37-C602-4DAE-B471-54D43D08927B}"/>
              </a:ext>
            </a:extLst>
          </p:cNvPr>
          <p:cNvSpPr/>
          <p:nvPr/>
        </p:nvSpPr>
        <p:spPr>
          <a:xfrm>
            <a:off x="4343769" y="4724747"/>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C39E59AF-54B1-4849-9013-565B9BE0497D}"/>
              </a:ext>
            </a:extLst>
          </p:cNvPr>
          <p:cNvSpPr/>
          <p:nvPr/>
        </p:nvSpPr>
        <p:spPr>
          <a:xfrm>
            <a:off x="3098758" y="4971143"/>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DDDC7D89-3311-4D49-9CEF-3F438C560501}"/>
              </a:ext>
            </a:extLst>
          </p:cNvPr>
          <p:cNvSpPr/>
          <p:nvPr/>
        </p:nvSpPr>
        <p:spPr>
          <a:xfrm>
            <a:off x="3824009" y="5223008"/>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DB41293C-FD23-4CB0-8E8E-1DFD643A97BC}"/>
              </a:ext>
            </a:extLst>
          </p:cNvPr>
          <p:cNvSpPr/>
          <p:nvPr/>
        </p:nvSpPr>
        <p:spPr>
          <a:xfrm>
            <a:off x="328183" y="5668354"/>
            <a:ext cx="8455855"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Would you like to do a job like the one in the</a:t>
            </a:r>
            <a:r>
              <a:rPr lang="zh-TW" altLang="en-US" sz="2000"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advert? Why? / Why not?</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00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left)">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wipe(left)">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wipe(left)">
                                      <p:cBhvr>
                                        <p:cTn id="47" dur="500"/>
                                        <p:tgtEl>
                                          <p:spTgt spid="2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animEffect transition="in" filter="wipe(left)">
                                      <p:cBhvr>
                                        <p:cTn id="5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6"/>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104437" fill="hold"/>
                                        <p:tgtEl>
                                          <p:spTgt spid="6"/>
                                        </p:tgtEl>
                                      </p:cBhvr>
                                    </p:cmd>
                                  </p:childTnLst>
                                </p:cTn>
                              </p:par>
                            </p:childTnLst>
                          </p:cTn>
                        </p:par>
                      </p:childTnLst>
                    </p:cTn>
                  </p:par>
                </p:childTnLst>
              </p:cTn>
              <p:nextCondLst>
                <p:cond evt="onClick" delay="0">
                  <p:tgtEl>
                    <p:spTgt spid="6"/>
                  </p:tgtEl>
                </p:cond>
              </p:nextCondLst>
            </p:seq>
            <p:audio>
              <p:cMediaNode vol="80000">
                <p:cTn id="58"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4909036"/>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R = Rudi, M = Mark</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This looks interesting – this assistant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researcher job for a TV company.</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	I know, the only thing is the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experience. They want two years, but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I’ve only worked part-time for a year,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really.</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One or two years’ experience it says,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and anyway you meet the other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requirements. You’re good under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pressure and with deadlines – you</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always hand your essays in on time</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at college!</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That’s not the same thing!</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Of course it is. And you’re really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well-organized, hardworking,</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highly motivated …</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OK, OK, if that’s what you think</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 is it all right if I give you as my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referee?</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Hmm, I’m not sure about that. I</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don’t think you can just put down</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your friends’ names.</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I know, shame! But seriously, do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you mind helping me with my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CV? I need to make it look a bit</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more professional.</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Of course not. Are you going to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apply for this job, then?</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Yeah, I think I will. But I’ll need my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CV anyway, whichever job I apply</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for.</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31</a:t>
            </a:r>
            <a:endParaRPr lang="zh-TW" altLang="en-US" dirty="0">
              <a:solidFill>
                <a:schemeClr val="bg1">
                  <a:lumMod val="50000"/>
                </a:schemeClr>
              </a:solidFill>
              <a:latin typeface="Calibri" panose="020F0502020204030204" pitchFamily="34" charset="0"/>
            </a:endParaRPr>
          </a:p>
        </p:txBody>
      </p:sp>
      <p:pic>
        <p:nvPicPr>
          <p:cNvPr id="3" name="life_2e_intermediate_sb_track_31.mp3">
            <a:hlinkClick r:id="" action="ppaction://media"/>
          </p:cNvPr>
          <p:cNvPicPr>
            <a:picLocks noChangeAspect="1"/>
          </p:cNvPicPr>
          <p:nvPr>
            <a:audioFile r:link="rId1"/>
            <p:extLst>
              <p:ext uri="{DAA4B4D4-6D71-4841-9C94-3DE7FCFB9230}">
                <p14:media xmlns:p14="http://schemas.microsoft.com/office/powerpoint/2010/main" r:embed="rId2">
                  <p14:trim end="36508.5625"/>
                </p14:media>
              </p:ext>
            </p:extLst>
          </p:nvPr>
        </p:nvPicPr>
        <p:blipFill>
          <a:blip r:embed="rId4"/>
          <a:stretch>
            <a:fillRect/>
          </a:stretch>
        </p:blipFill>
        <p:spPr>
          <a:xfrm>
            <a:off x="2304105" y="241590"/>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67929"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a:extLst>
              <a:ext uri="{FF2B5EF4-FFF2-40B4-BE49-F238E27FC236}">
                <a16:creationId xmlns:a16="http://schemas.microsoft.com/office/drawing/2014/main" id="{EE53878F-29B1-44F2-BF19-D29A152E05DF}"/>
              </a:ext>
            </a:extLst>
          </p:cNvPr>
          <p:cNvSpPr txBox="1">
            <a:spLocks noChangeArrowheads="1"/>
          </p:cNvSpPr>
          <p:nvPr/>
        </p:nvSpPr>
        <p:spPr bwMode="auto">
          <a:xfrm>
            <a:off x="395536" y="318208"/>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2" name="矩形 1">
            <a:extLst>
              <a:ext uri="{FF2B5EF4-FFF2-40B4-BE49-F238E27FC236}">
                <a16:creationId xmlns:a16="http://schemas.microsoft.com/office/drawing/2014/main" id="{6D662A60-207B-4132-92FC-0ABAF5BF0120}"/>
              </a:ext>
            </a:extLst>
          </p:cNvPr>
          <p:cNvSpPr/>
          <p:nvPr/>
        </p:nvSpPr>
        <p:spPr>
          <a:xfrm>
            <a:off x="384651" y="906969"/>
            <a:ext cx="8352928" cy="3447098"/>
          </a:xfrm>
          <a:prstGeom prst="rect">
            <a:avLst/>
          </a:prstGeom>
          <a:ln>
            <a:solidFill>
              <a:srgbClr val="0000E1"/>
            </a:solidFill>
          </a:ln>
        </p:spPr>
        <p:txBody>
          <a:bodyPr wrap="square">
            <a:spAutoFit/>
          </a:bodyPr>
          <a:lstStyle/>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OK, print it out and I’ll have a look</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at it.</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Will you be able to do it today?</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Yes, I will. But what’s the hurry?</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The closing date for applications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is in a couple of days. Oh, can you</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have a look at my covering letter</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too?</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Have you already written it?</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No, but I’ll do it this afternoon</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and then I can send everything off</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tonight. Hey, they might ask me to</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go for an interview this week!</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Yeah, they might.</a:t>
            </a:r>
          </a:p>
          <a:p>
            <a:pPr marL="358775" indent="-358775">
              <a:spcBef>
                <a:spcPts val="300"/>
              </a:spcBef>
            </a:pPr>
            <a:r>
              <a:rPr lang="en-US" altLang="zh-TW" b="1" dirty="0">
                <a:solidFill>
                  <a:srgbClr val="0000E1"/>
                </a:solidFill>
                <a:latin typeface="Calibri" panose="020F0502020204030204" pitchFamily="34" charset="0"/>
              </a:rPr>
              <a:t>M: 	</a:t>
            </a:r>
            <a:r>
              <a:rPr lang="en-US" altLang="zh-TW" dirty="0">
                <a:solidFill>
                  <a:srgbClr val="0000E1"/>
                </a:solidFill>
                <a:latin typeface="Calibri" panose="020F0502020204030204" pitchFamily="34" charset="0"/>
              </a:rPr>
              <a:t>But I haven’t got any smart clothes!</a:t>
            </a:r>
            <a:r>
              <a:rPr lang="zh-TW" altLang="en-US" dirty="0">
                <a:solidFill>
                  <a:srgbClr val="0000E1"/>
                </a:solidFill>
                <a:latin typeface="Calibri" panose="020F0502020204030204" pitchFamily="34" charset="0"/>
              </a:rPr>
              <a:t> </a:t>
            </a:r>
            <a:r>
              <a:rPr lang="en-US" altLang="zh-TW" dirty="0">
                <a:solidFill>
                  <a:srgbClr val="0000E1"/>
                </a:solidFill>
                <a:latin typeface="Calibri" panose="020F0502020204030204" pitchFamily="34" charset="0"/>
              </a:rPr>
              <a:t>Would it be OK to borrow your suit?</a:t>
            </a:r>
          </a:p>
          <a:p>
            <a:pPr marL="358775" indent="-358775">
              <a:spcBef>
                <a:spcPts val="300"/>
              </a:spcBef>
            </a:pPr>
            <a:r>
              <a:rPr lang="en-US" altLang="zh-TW" b="1" dirty="0">
                <a:solidFill>
                  <a:srgbClr val="0000E1"/>
                </a:solidFill>
                <a:latin typeface="Calibri" panose="020F0502020204030204" pitchFamily="34" charset="0"/>
              </a:rPr>
              <a:t>R: 	</a:t>
            </a:r>
            <a:r>
              <a:rPr lang="en-US" altLang="zh-TW" dirty="0">
                <a:solidFill>
                  <a:srgbClr val="0000E1"/>
                </a:solidFill>
                <a:latin typeface="Calibri" panose="020F0502020204030204" pitchFamily="34" charset="0"/>
              </a:rPr>
              <a:t>Sure, no problem.</a:t>
            </a:r>
          </a:p>
        </p:txBody>
      </p:sp>
      <p:sp>
        <p:nvSpPr>
          <p:cNvPr id="11" name="矩形 10">
            <a:extLst>
              <a:ext uri="{FF2B5EF4-FFF2-40B4-BE49-F238E27FC236}">
                <a16:creationId xmlns:a16="http://schemas.microsoft.com/office/drawing/2014/main" id="{AD0DE237-5E25-4FF6-A4AD-77C0A0121EFC}"/>
              </a:ext>
            </a:extLst>
          </p:cNvPr>
          <p:cNvSpPr/>
          <p:nvPr/>
        </p:nvSpPr>
        <p:spPr>
          <a:xfrm>
            <a:off x="1346599" y="332909"/>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31</a:t>
            </a:r>
            <a:endParaRPr lang="zh-TW" altLang="en-US" dirty="0">
              <a:solidFill>
                <a:schemeClr val="bg1">
                  <a:lumMod val="50000"/>
                </a:schemeClr>
              </a:solidFill>
              <a:latin typeface="Calibri" panose="020F0502020204030204" pitchFamily="34" charset="0"/>
            </a:endParaRPr>
          </a:p>
        </p:txBody>
      </p:sp>
      <p:pic>
        <p:nvPicPr>
          <p:cNvPr id="6" name="life_2e_intermediate_sb_track_31.mp3">
            <a:hlinkClick r:id="" action="ppaction://media"/>
          </p:cNvPr>
          <p:cNvPicPr>
            <a:picLocks noChangeAspect="1"/>
          </p:cNvPicPr>
          <p:nvPr>
            <a:audioFile r:link="rId1"/>
            <p:extLst>
              <p:ext uri="{DAA4B4D4-6D71-4841-9C94-3DE7FCFB9230}">
                <p14:media xmlns:p14="http://schemas.microsoft.com/office/powerpoint/2010/main" r:embed="rId2">
                  <p14:trim st="67700"/>
                </p14:media>
              </p:ext>
            </p:extLst>
          </p:nvPr>
        </p:nvPicPr>
        <p:blipFill>
          <a:blip r:embed="rId4"/>
          <a:stretch>
            <a:fillRect/>
          </a:stretch>
        </p:blipFill>
        <p:spPr>
          <a:xfrm>
            <a:off x="2304105" y="241590"/>
            <a:ext cx="609600" cy="609600"/>
          </a:xfrm>
          <a:prstGeom prst="rect">
            <a:avLst/>
          </a:prstGeom>
        </p:spPr>
      </p:pic>
    </p:spTree>
    <p:extLst>
      <p:ext uri="{BB962C8B-B14F-4D97-AF65-F5344CB8AC3E}">
        <p14:creationId xmlns:p14="http://schemas.microsoft.com/office/powerpoint/2010/main" val="1044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6737" fill="hold"/>
                                        <p:tgtEl>
                                          <p:spTgt spid="6"/>
                                        </p:tgtEl>
                                      </p:cBhvr>
                                    </p:cmd>
                                  </p:childTnLst>
                                </p:cTn>
                              </p:par>
                            </p:childTnLst>
                          </p:cTn>
                        </p:par>
                      </p:childTnLst>
                    </p:cTn>
                  </p:par>
                </p:childTnLst>
              </p:cTn>
              <p:nextCondLst>
                <p:cond evt="onClick" delay="0">
                  <p:tgtEl>
                    <p:spTgt spid="6"/>
                  </p:tgtEl>
                </p:cond>
              </p:nextCondLst>
            </p:seq>
            <p:audio>
              <p:cMediaNode vol="80000">
                <p:cTn id="14" fill="hold" display="0">
                  <p:stCondLst>
                    <p:cond delay="indefinite"/>
                  </p:stCondLst>
                  <p:endCondLst>
                    <p:cond evt="onStopAudio" delay="0">
                      <p:tgtEl>
                        <p:sldTgt/>
                      </p:tgtEl>
                    </p:cond>
                  </p:endCondLst>
                </p:cTn>
                <p:tgtEl>
                  <p:spTgt spid="6"/>
                </p:tgtEl>
              </p:cMediaNode>
            </p:audio>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9C59D53C-554C-42AC-BC45-9A47F6DD9828}"/>
              </a:ext>
            </a:extLst>
          </p:cNvPr>
          <p:cNvSpPr/>
          <p:nvPr/>
        </p:nvSpPr>
        <p:spPr>
          <a:xfrm>
            <a:off x="304906" y="798012"/>
            <a:ext cx="8489136"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a</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Listen and repeat the exchange. Notice how the auxiliary verb </a:t>
            </a:r>
            <a:r>
              <a:rPr lang="en-US" altLang="zh-TW" sz="2000" i="1" dirty="0">
                <a:latin typeface="Calibri" panose="020F0502020204030204" pitchFamily="34" charset="0"/>
                <a:cs typeface="Calibri" panose="020F0502020204030204" pitchFamily="34" charset="0"/>
              </a:rPr>
              <a:t>will</a:t>
            </a:r>
            <a:r>
              <a:rPr lang="en-US" altLang="zh-TW" sz="2000" dirty="0">
                <a:latin typeface="Calibri" panose="020F0502020204030204" pitchFamily="34" charset="0"/>
                <a:cs typeface="Calibri" panose="020F0502020204030204" pitchFamily="34" charset="0"/>
              </a:rPr>
              <a:t> is not stressed in the full question and is stressed in the response.</a:t>
            </a:r>
            <a:endParaRPr lang="zh-TW" altLang="en-US" sz="2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7C8247C5-B96C-435F-89C2-E01F03B5B1BD}"/>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cs typeface="Calibri" panose="020F0502020204030204" pitchFamily="34" charset="0"/>
              </a:rPr>
              <a:t>Pronunciation</a:t>
            </a:r>
            <a:r>
              <a:rPr lang="en-US" altLang="zh-TW" sz="2000" b="1" dirty="0"/>
              <a:t>  </a:t>
            </a:r>
            <a:r>
              <a:rPr lang="en-US" altLang="zh-TW" sz="2000" b="1" dirty="0">
                <a:solidFill>
                  <a:schemeClr val="tx1">
                    <a:lumMod val="65000"/>
                    <a:lumOff val="35000"/>
                  </a:schemeClr>
                </a:solidFill>
                <a:latin typeface="Calibri" panose="020F0502020204030204" pitchFamily="34" charset="0"/>
                <a:cs typeface="Calibri" panose="020F0502020204030204" pitchFamily="34" charset="0"/>
              </a:rPr>
              <a:t>weak and strong auxiliary verbs</a:t>
            </a:r>
            <a:endParaRPr lang="zh-TW" altLang="en-US" sz="20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sp>
        <p:nvSpPr>
          <p:cNvPr id="16" name="矩形 15">
            <a:extLst>
              <a:ext uri="{FF2B5EF4-FFF2-40B4-BE49-F238E27FC236}">
                <a16:creationId xmlns:a16="http://schemas.microsoft.com/office/drawing/2014/main" id="{FD3090C8-6106-4BA2-8222-96DC34B217A7}"/>
              </a:ext>
            </a:extLst>
          </p:cNvPr>
          <p:cNvSpPr/>
          <p:nvPr/>
        </p:nvSpPr>
        <p:spPr>
          <a:xfrm>
            <a:off x="7002921" y="1170822"/>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32</a:t>
            </a:r>
            <a:endParaRPr lang="zh-TW" altLang="en-US" dirty="0">
              <a:solidFill>
                <a:schemeClr val="bg1">
                  <a:lumMod val="50000"/>
                </a:schemeClr>
              </a:solidFill>
              <a:latin typeface="Calibri" panose="020F0502020204030204" pitchFamily="34" charset="0"/>
            </a:endParaRPr>
          </a:p>
        </p:txBody>
      </p:sp>
      <p:sp>
        <p:nvSpPr>
          <p:cNvPr id="3" name="矩形 2">
            <a:extLst>
              <a:ext uri="{FF2B5EF4-FFF2-40B4-BE49-F238E27FC236}">
                <a16:creationId xmlns:a16="http://schemas.microsoft.com/office/drawing/2014/main" id="{E7223627-2FC6-4544-9165-FF09DDFE8C2D}"/>
              </a:ext>
            </a:extLst>
          </p:cNvPr>
          <p:cNvSpPr/>
          <p:nvPr/>
        </p:nvSpPr>
        <p:spPr>
          <a:xfrm>
            <a:off x="678272" y="1588743"/>
            <a:ext cx="7890375" cy="784830"/>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Will you be able to do it today?</a:t>
            </a:r>
          </a:p>
          <a:p>
            <a:pPr marL="361950" indent="-361950">
              <a:spcBef>
                <a:spcPts val="600"/>
              </a:spcBef>
            </a:pPr>
            <a:r>
              <a:rPr lang="en-US" altLang="zh-TW" sz="2000" dirty="0">
                <a:latin typeface="Calibri" panose="020F0502020204030204" pitchFamily="34" charset="0"/>
              </a:rPr>
              <a:t>B: 	Yes, I will.</a:t>
            </a:r>
            <a:endParaRPr lang="zh-TW" altLang="en-US" sz="2000" dirty="0">
              <a:latin typeface="Calibri" panose="020F0502020204030204" pitchFamily="34" charset="0"/>
            </a:endParaRPr>
          </a:p>
        </p:txBody>
      </p:sp>
      <p:pic>
        <p:nvPicPr>
          <p:cNvPr id="2" name="life_2e_intermediate_sb_track_3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88912" y="1075368"/>
            <a:ext cx="609600" cy="609600"/>
          </a:xfrm>
          <a:prstGeom prst="rect">
            <a:avLst/>
          </a:prstGeom>
        </p:spPr>
      </p:pic>
      <p:sp>
        <p:nvSpPr>
          <p:cNvPr id="10" name="矩形 9">
            <a:extLst>
              <a:ext uri="{FF2B5EF4-FFF2-40B4-BE49-F238E27FC236}">
                <a16:creationId xmlns:a16="http://schemas.microsoft.com/office/drawing/2014/main" id="{451617AD-E666-47B6-ADD9-3EEAA98C458B}"/>
              </a:ext>
            </a:extLst>
          </p:cNvPr>
          <p:cNvSpPr/>
          <p:nvPr/>
        </p:nvSpPr>
        <p:spPr>
          <a:xfrm>
            <a:off x="304486" y="2675164"/>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questions (1–6) with the responses (a–f). Then listen and check. Work in pairs. </a:t>
            </a:r>
            <a:r>
              <a:rPr lang="en-US" altLang="zh-TW" sz="2000" dirty="0" err="1">
                <a:latin typeface="Calibri" panose="020F0502020204030204" pitchFamily="34" charset="0"/>
                <a:cs typeface="Calibri" panose="020F0502020204030204" pitchFamily="34" charset="0"/>
              </a:rPr>
              <a:t>Practise</a:t>
            </a:r>
            <a:r>
              <a:rPr lang="en-US" altLang="zh-TW" sz="2000" dirty="0">
                <a:latin typeface="Calibri" panose="020F0502020204030204" pitchFamily="34" charset="0"/>
                <a:cs typeface="Calibri" panose="020F0502020204030204" pitchFamily="34" charset="0"/>
              </a:rPr>
              <a:t> the exchanges.</a:t>
            </a:r>
            <a:endParaRPr lang="zh-TW" altLang="en-US" sz="2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4112A517-C87B-4407-A6EA-A5B4D3328DF7}"/>
              </a:ext>
            </a:extLst>
          </p:cNvPr>
          <p:cNvSpPr/>
          <p:nvPr/>
        </p:nvSpPr>
        <p:spPr>
          <a:xfrm>
            <a:off x="432853" y="3549188"/>
            <a:ext cx="478080" cy="2246769"/>
          </a:xfrm>
          <a:prstGeom prst="rect">
            <a:avLst/>
          </a:prstGeom>
        </p:spPr>
        <p:txBody>
          <a:bodyPr wrap="square">
            <a:spAutoFit/>
          </a:bodyPr>
          <a:lstStyle/>
          <a:p>
            <a:pPr>
              <a:lnSpc>
                <a:spcPts val="2300"/>
              </a:lnSpc>
              <a:spcBef>
                <a:spcPts val="600"/>
              </a:spcBef>
            </a:pPr>
            <a:r>
              <a:rPr lang="en-US" altLang="zh-TW" b="1" dirty="0">
                <a:solidFill>
                  <a:srgbClr val="FF0066"/>
                </a:solidFill>
                <a:latin typeface="Segoe Print" panose="02000600000000000000" pitchFamily="2" charset="0"/>
              </a:rPr>
              <a:t>e</a:t>
            </a:r>
          </a:p>
          <a:p>
            <a:pPr>
              <a:lnSpc>
                <a:spcPts val="2300"/>
              </a:lnSpc>
              <a:spcBef>
                <a:spcPts val="600"/>
              </a:spcBef>
            </a:pPr>
            <a:r>
              <a:rPr lang="en-US" altLang="zh-TW" b="1" dirty="0">
                <a:solidFill>
                  <a:srgbClr val="FF0066"/>
                </a:solidFill>
                <a:latin typeface="Segoe Print" panose="02000600000000000000" pitchFamily="2" charset="0"/>
              </a:rPr>
              <a:t>d</a:t>
            </a:r>
          </a:p>
          <a:p>
            <a:pPr>
              <a:lnSpc>
                <a:spcPts val="2300"/>
              </a:lnSpc>
              <a:spcBef>
                <a:spcPts val="600"/>
              </a:spcBef>
            </a:pPr>
            <a:r>
              <a:rPr lang="en-US" altLang="zh-TW" b="1" dirty="0">
                <a:solidFill>
                  <a:srgbClr val="FF0066"/>
                </a:solidFill>
                <a:latin typeface="Segoe Print" panose="02000600000000000000" pitchFamily="2" charset="0"/>
              </a:rPr>
              <a:t>c</a:t>
            </a:r>
          </a:p>
          <a:p>
            <a:pPr>
              <a:lnSpc>
                <a:spcPts val="2300"/>
              </a:lnSpc>
              <a:spcBef>
                <a:spcPts val="600"/>
              </a:spcBef>
            </a:pPr>
            <a:r>
              <a:rPr lang="en-US" altLang="zh-TW" b="1" dirty="0">
                <a:solidFill>
                  <a:srgbClr val="FF0066"/>
                </a:solidFill>
                <a:latin typeface="Segoe Print" panose="02000600000000000000" pitchFamily="2" charset="0"/>
              </a:rPr>
              <a:t>a</a:t>
            </a:r>
          </a:p>
          <a:p>
            <a:pPr>
              <a:lnSpc>
                <a:spcPts val="2300"/>
              </a:lnSpc>
              <a:spcBef>
                <a:spcPts val="600"/>
              </a:spcBef>
            </a:pPr>
            <a:r>
              <a:rPr lang="en-US" altLang="zh-TW" b="1" dirty="0">
                <a:solidFill>
                  <a:srgbClr val="FF0066"/>
                </a:solidFill>
                <a:latin typeface="Segoe Print" panose="02000600000000000000" pitchFamily="2" charset="0"/>
              </a:rPr>
              <a:t>b</a:t>
            </a:r>
          </a:p>
          <a:p>
            <a:pPr>
              <a:lnSpc>
                <a:spcPts val="2300"/>
              </a:lnSpc>
              <a:spcBef>
                <a:spcPts val="600"/>
              </a:spcBef>
            </a:pPr>
            <a:r>
              <a:rPr lang="en-US" altLang="zh-TW" b="1" dirty="0">
                <a:solidFill>
                  <a:srgbClr val="FF0066"/>
                </a:solidFill>
                <a:latin typeface="Segoe Print" panose="02000600000000000000" pitchFamily="2" charset="0"/>
              </a:rPr>
              <a:t>f</a:t>
            </a:r>
          </a:p>
        </p:txBody>
      </p:sp>
      <p:sp>
        <p:nvSpPr>
          <p:cNvPr id="12" name="矩形 11">
            <a:extLst>
              <a:ext uri="{FF2B5EF4-FFF2-40B4-BE49-F238E27FC236}">
                <a16:creationId xmlns:a16="http://schemas.microsoft.com/office/drawing/2014/main" id="{77E1A775-9692-4E2B-85C1-29DE769395A6}"/>
              </a:ext>
            </a:extLst>
          </p:cNvPr>
          <p:cNvSpPr/>
          <p:nvPr/>
        </p:nvSpPr>
        <p:spPr>
          <a:xfrm>
            <a:off x="664531" y="3510652"/>
            <a:ext cx="8115770" cy="2323713"/>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Are you going to apply for the job?</a:t>
            </a:r>
          </a:p>
          <a:p>
            <a:pPr marL="361950" indent="-361950">
              <a:spcBef>
                <a:spcPts val="600"/>
              </a:spcBef>
            </a:pPr>
            <a:r>
              <a:rPr lang="en-US" altLang="zh-TW" sz="2000" dirty="0">
                <a:latin typeface="Calibri" panose="020F0502020204030204" pitchFamily="34" charset="0"/>
              </a:rPr>
              <a:t>2	Will he help you with your CV?</a:t>
            </a:r>
          </a:p>
          <a:p>
            <a:pPr marL="361950" indent="-361950">
              <a:spcBef>
                <a:spcPts val="600"/>
              </a:spcBef>
            </a:pPr>
            <a:r>
              <a:rPr lang="en-US" altLang="zh-TW" sz="2000" dirty="0">
                <a:latin typeface="Calibri" panose="020F0502020204030204" pitchFamily="34" charset="0"/>
              </a:rPr>
              <a:t>3 	Are they still advertising that job?</a:t>
            </a:r>
          </a:p>
          <a:p>
            <a:pPr marL="361950" indent="-361950">
              <a:spcBef>
                <a:spcPts val="600"/>
              </a:spcBef>
            </a:pPr>
            <a:r>
              <a:rPr lang="en-US" altLang="zh-TW" sz="2000" dirty="0">
                <a:latin typeface="Calibri" panose="020F0502020204030204" pitchFamily="34" charset="0"/>
              </a:rPr>
              <a:t>4 	Does she meet our requirements?</a:t>
            </a:r>
          </a:p>
          <a:p>
            <a:pPr marL="361950" indent="-361950">
              <a:spcBef>
                <a:spcPts val="600"/>
              </a:spcBef>
            </a:pPr>
            <a:r>
              <a:rPr lang="en-US" altLang="zh-TW" sz="2000" dirty="0">
                <a:latin typeface="Calibri" panose="020F0502020204030204" pitchFamily="34" charset="0"/>
              </a:rPr>
              <a:t>5 	Will it be an all-day interview?</a:t>
            </a:r>
          </a:p>
          <a:p>
            <a:pPr marL="361950" indent="-361950">
              <a:spcBef>
                <a:spcPts val="600"/>
              </a:spcBef>
            </a:pPr>
            <a:r>
              <a:rPr lang="en-US" altLang="zh-TW" sz="2000" dirty="0">
                <a:latin typeface="Calibri" panose="020F0502020204030204" pitchFamily="34" charset="0"/>
              </a:rPr>
              <a:t>6 	Is it OK to phone you at work?</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39CA7C2E-4F9D-47A9-8485-91DFCF056EF2}"/>
              </a:ext>
            </a:extLst>
          </p:cNvPr>
          <p:cNvSpPr/>
          <p:nvPr/>
        </p:nvSpPr>
        <p:spPr>
          <a:xfrm>
            <a:off x="5795010" y="3510909"/>
            <a:ext cx="2994660" cy="2323713"/>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I don’t think she does.</a:t>
            </a:r>
          </a:p>
          <a:p>
            <a:pPr marL="361950" indent="-361950">
              <a:spcBef>
                <a:spcPts val="600"/>
              </a:spcBef>
            </a:pPr>
            <a:r>
              <a:rPr lang="en-US" altLang="zh-TW" sz="2000" dirty="0">
                <a:latin typeface="Calibri" panose="020F0502020204030204" pitchFamily="34" charset="0"/>
              </a:rPr>
              <a:t>b 	I think it might.</a:t>
            </a:r>
          </a:p>
          <a:p>
            <a:pPr marL="361950" indent="-361950">
              <a:spcBef>
                <a:spcPts val="600"/>
              </a:spcBef>
            </a:pPr>
            <a:r>
              <a:rPr lang="en-US" altLang="zh-TW" sz="2000" dirty="0">
                <a:latin typeface="Calibri" panose="020F0502020204030204" pitchFamily="34" charset="0"/>
              </a:rPr>
              <a:t>c 	No, they aren’t.</a:t>
            </a:r>
          </a:p>
          <a:p>
            <a:pPr marL="361950" indent="-361950">
              <a:spcBef>
                <a:spcPts val="600"/>
              </a:spcBef>
            </a:pPr>
            <a:r>
              <a:rPr lang="en-US" altLang="zh-TW" sz="2000" dirty="0">
                <a:latin typeface="Calibri" panose="020F0502020204030204" pitchFamily="34" charset="0"/>
              </a:rPr>
              <a:t>d 	Of course he will.</a:t>
            </a:r>
          </a:p>
          <a:p>
            <a:pPr marL="361950" indent="-361950">
              <a:spcBef>
                <a:spcPts val="600"/>
              </a:spcBef>
            </a:pPr>
            <a:r>
              <a:rPr lang="en-US" altLang="zh-TW" sz="2000" dirty="0">
                <a:latin typeface="Calibri" panose="020F0502020204030204" pitchFamily="34" charset="0"/>
              </a:rPr>
              <a:t>e 	Yes, I think I will.</a:t>
            </a:r>
          </a:p>
          <a:p>
            <a:pPr marL="361950" indent="-361950">
              <a:spcBef>
                <a:spcPts val="600"/>
              </a:spcBef>
            </a:pPr>
            <a:r>
              <a:rPr lang="en-US" altLang="zh-TW" sz="2000" dirty="0">
                <a:latin typeface="Calibri" panose="020F0502020204030204" pitchFamily="34" charset="0"/>
              </a:rPr>
              <a:t>f 	Yes, of course it is.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15463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2"/>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4053" fill="hold"/>
                                        <p:tgtEl>
                                          <p:spTgt spid="2"/>
                                        </p:tgtEl>
                                      </p:cBhvr>
                                    </p:cmd>
                                  </p:childTnLst>
                                </p:cTn>
                              </p:par>
                            </p:childTnLst>
                          </p:cTn>
                        </p:par>
                      </p:childTnLst>
                    </p:cTn>
                  </p:par>
                </p:childTnLst>
              </p:cTn>
              <p:nextCondLst>
                <p:cond evt="onClick" delay="0">
                  <p:tgtEl>
                    <p:spTgt spid="2"/>
                  </p:tgtEl>
                </p:cond>
              </p:nextCondLst>
            </p:seq>
            <p:audio>
              <p:cMediaNode vol="80000">
                <p:cTn id="38" fill="hold" display="0">
                  <p:stCondLst>
                    <p:cond delay="indefinite"/>
                  </p:stCondLst>
                  <p:endCondLst>
                    <p:cond evt="onStopAudio" delay="0">
                      <p:tgtEl>
                        <p:sldTgt/>
                      </p:tgtEl>
                    </p:cond>
                  </p:endCondLst>
                </p:cTn>
                <p:tgtEl>
                  <p:spTgt spid="2"/>
                </p:tgtEl>
              </p:cMediaNode>
            </p:audio>
          </p:childTnLst>
        </p:cTn>
      </p:par>
    </p:tnLst>
    <p:bldLst>
      <p:bldP spid="1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8776" y="332014"/>
            <a:ext cx="8455855"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You are going to act out short conversations in different situations. Turn to </a:t>
            </a:r>
            <a:r>
              <a:rPr lang="en-US" altLang="zh-TW" sz="2000" dirty="0">
                <a:latin typeface="Calibri" panose="020F0502020204030204" pitchFamily="34" charset="0"/>
                <a:cs typeface="Calibri" panose="020F0502020204030204" pitchFamily="34" charset="0"/>
                <a:hlinkClick r:id="rId2" action="ppaction://hlinksldjump"/>
              </a:rPr>
              <a:t>page 155</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4d-p. 52</a:t>
            </a:r>
            <a:endParaRPr lang="zh-TW" altLang="en-US" sz="1200" b="1" dirty="0">
              <a:solidFill>
                <a:schemeClr val="tx1">
                  <a:lumMod val="50000"/>
                  <a:lumOff val="50000"/>
                </a:schemeClr>
              </a:solidFill>
              <a:latin typeface="Calibri" panose="020F0502020204030204" pitchFamily="34" charset="0"/>
            </a:endParaRPr>
          </a:p>
        </p:txBody>
      </p:sp>
    </p:spTree>
    <p:extLst>
      <p:ext uri="{BB962C8B-B14F-4D97-AF65-F5344CB8AC3E}">
        <p14:creationId xmlns:p14="http://schemas.microsoft.com/office/powerpoint/2010/main" val="2185329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925606" cy="923330"/>
          </a:xfrm>
          <a:prstGeom prst="rect">
            <a:avLst/>
          </a:prstGeom>
        </p:spPr>
        <p:txBody>
          <a:bodyPr wrap="square">
            <a:spAutoFit/>
          </a:bodyPr>
          <a:lstStyle/>
          <a:p>
            <a:pPr marL="804863" indent="-804863"/>
            <a:r>
              <a:rPr lang="en-US" altLang="zh-TW" sz="5200" b="1" dirty="0">
                <a:solidFill>
                  <a:srgbClr val="E60000"/>
                </a:solidFill>
                <a:latin typeface="Calibri" panose="020F0502020204030204" pitchFamily="34" charset="0"/>
                <a:cs typeface="Calibri" panose="020F0502020204030204" pitchFamily="34" charset="0"/>
              </a:rPr>
              <a:t>4e</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I enclose my CV</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1776184"/>
            <a:ext cx="8460000"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Which do you think is the most common way to apply for a job? Tell your partner.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097389"/>
            <a:ext cx="8477847"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Writing</a:t>
            </a:r>
            <a:r>
              <a:rPr lang="en-US" altLang="zh-TW" sz="3200" b="1" dirty="0">
                <a:solidFill>
                  <a:schemeClr val="tx1">
                    <a:lumMod val="65000"/>
                    <a:lumOff val="35000"/>
                  </a:schemeClr>
                </a:solidFill>
                <a:latin typeface="Calibri" panose="020F0502020204030204" pitchFamily="34" charset="0"/>
              </a:rPr>
              <a:t>  a covering letter</a:t>
            </a:r>
            <a:endParaRPr lang="zh-TW" altLang="en-US" sz="3200" b="1" dirty="0">
              <a:solidFill>
                <a:schemeClr val="tx1">
                  <a:lumMod val="65000"/>
                  <a:lumOff val="35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353D47A8-74DA-43E8-919C-3C6505874E76}"/>
              </a:ext>
            </a:extLst>
          </p:cNvPr>
          <p:cNvSpPr/>
          <p:nvPr/>
        </p:nvSpPr>
        <p:spPr>
          <a:xfrm>
            <a:off x="751221" y="4363423"/>
            <a:ext cx="5762595" cy="369332"/>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pic>
        <p:nvPicPr>
          <p:cNvPr id="1027" name="Picture 3"/>
          <p:cNvPicPr>
            <a:picLocks noChangeAspect="1" noChangeArrowheads="1"/>
          </p:cNvPicPr>
          <p:nvPr/>
        </p:nvPicPr>
        <p:blipFill>
          <a:blip r:embed="rId3" cstate="print"/>
          <a:srcRect/>
          <a:stretch>
            <a:fillRect/>
          </a:stretch>
        </p:blipFill>
        <p:spPr bwMode="auto">
          <a:xfrm>
            <a:off x="811945" y="2686263"/>
            <a:ext cx="2593984" cy="1439967"/>
          </a:xfrm>
          <a:prstGeom prst="rect">
            <a:avLst/>
          </a:prstGeom>
          <a:noFill/>
          <a:ln w="9525">
            <a:noFill/>
            <a:miter lim="800000"/>
            <a:headEnd/>
            <a:tailEnd/>
          </a:ln>
        </p:spPr>
      </p:pic>
    </p:spTree>
    <p:extLst>
      <p:ext uri="{BB962C8B-B14F-4D97-AF65-F5344CB8AC3E}">
        <p14:creationId xmlns:p14="http://schemas.microsoft.com/office/powerpoint/2010/main" val="199640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5C6D248-CDD3-4A2B-A0D4-52B9777918DC}"/>
              </a:ext>
            </a:extLst>
          </p:cNvPr>
          <p:cNvSpPr/>
          <p:nvPr/>
        </p:nvSpPr>
        <p:spPr>
          <a:xfrm>
            <a:off x="304794" y="298175"/>
            <a:ext cx="8489133" cy="1015663"/>
          </a:xfrm>
          <a:prstGeom prst="rect">
            <a:avLst/>
          </a:prstGeom>
        </p:spPr>
        <p:txBody>
          <a:bodyPr wrap="square">
            <a:spAutoFit/>
          </a:bodyPr>
          <a:lstStyle/>
          <a:p>
            <a:pPr marL="360363" indent="-360363"/>
            <a:r>
              <a:rPr lang="en-US" altLang="zh-TW" sz="2000" b="1" dirty="0">
                <a:solidFill>
                  <a:srgbClr val="E20000"/>
                </a:solidFill>
                <a:latin typeface="Calibri" panose="020F0502020204030204" pitchFamily="34" charset="0"/>
                <a:cs typeface="Calibri" panose="020F0502020204030204" pitchFamily="34" charset="0"/>
              </a:rPr>
              <a:t>2	</a:t>
            </a:r>
            <a:r>
              <a:rPr lang="en-US" altLang="zh-TW" sz="2000" dirty="0">
                <a:latin typeface="Calibri" panose="020F0502020204030204" pitchFamily="34" charset="0"/>
              </a:rPr>
              <a:t>Read the covering letter in reply to the advert on page 52. Match the information (a–j) with the parts of the letter. What (if any) information can you leave out if you send the letter as an email?</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CC24A7E1-6A7D-47F5-9853-27D02E5B877B}"/>
              </a:ext>
            </a:extLst>
          </p:cNvPr>
          <p:cNvSpPr/>
          <p:nvPr/>
        </p:nvSpPr>
        <p:spPr>
          <a:xfrm>
            <a:off x="656990" y="1403148"/>
            <a:ext cx="8116504" cy="3862596"/>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a:t>
            </a:r>
            <a:r>
              <a:rPr lang="en-US" altLang="zh-TW" sz="2000" dirty="0" err="1">
                <a:latin typeface="Calibri" panose="020F0502020204030204" pitchFamily="34" charset="0"/>
              </a:rPr>
              <a:t>a</a:t>
            </a:r>
            <a:r>
              <a:rPr lang="en-US" altLang="zh-TW" sz="2000" dirty="0">
                <a:latin typeface="Calibri" panose="020F0502020204030204" pitchFamily="34" charset="0"/>
              </a:rPr>
              <a:t> reference to your CV</a:t>
            </a:r>
          </a:p>
          <a:p>
            <a:pPr marL="363538" indent="-363538">
              <a:spcBef>
                <a:spcPts val="600"/>
              </a:spcBef>
            </a:pPr>
            <a:r>
              <a:rPr lang="en-US" altLang="zh-TW" sz="2000" dirty="0">
                <a:latin typeface="Calibri" panose="020F0502020204030204" pitchFamily="34" charset="0"/>
              </a:rPr>
              <a:t>b 	the date</a:t>
            </a:r>
          </a:p>
          <a:p>
            <a:pPr marL="363538" indent="-363538">
              <a:spcBef>
                <a:spcPts val="600"/>
              </a:spcBef>
            </a:pPr>
            <a:r>
              <a:rPr lang="en-US" altLang="zh-TW" sz="2000" dirty="0">
                <a:latin typeface="Calibri" panose="020F0502020204030204" pitchFamily="34" charset="0"/>
              </a:rPr>
              <a:t>c 	the name and address of the person you are writing to</a:t>
            </a:r>
          </a:p>
          <a:p>
            <a:pPr marL="363538" indent="-363538">
              <a:spcBef>
                <a:spcPts val="600"/>
              </a:spcBef>
            </a:pPr>
            <a:r>
              <a:rPr lang="en-US" altLang="zh-TW" sz="2000" dirty="0">
                <a:latin typeface="Calibri" panose="020F0502020204030204" pitchFamily="34" charset="0"/>
              </a:rPr>
              <a:t>d 	the reason for your letter</a:t>
            </a:r>
          </a:p>
          <a:p>
            <a:pPr marL="363538" indent="-363538">
              <a:spcBef>
                <a:spcPts val="600"/>
              </a:spcBef>
            </a:pPr>
            <a:r>
              <a:rPr lang="en-US" altLang="zh-TW" sz="2000" dirty="0">
                <a:latin typeface="Calibri" panose="020F0502020204030204" pitchFamily="34" charset="0"/>
              </a:rPr>
              <a:t>e 	your address</a:t>
            </a:r>
          </a:p>
          <a:p>
            <a:pPr marL="363538" indent="-363538">
              <a:spcBef>
                <a:spcPts val="600"/>
              </a:spcBef>
            </a:pPr>
            <a:r>
              <a:rPr lang="en-US" altLang="zh-TW" sz="2000" dirty="0">
                <a:latin typeface="Calibri" panose="020F0502020204030204" pitchFamily="34" charset="0"/>
              </a:rPr>
              <a:t>f 	your interest in the position</a:t>
            </a:r>
          </a:p>
          <a:p>
            <a:pPr marL="363538" indent="-363538">
              <a:spcBef>
                <a:spcPts val="600"/>
              </a:spcBef>
            </a:pPr>
            <a:r>
              <a:rPr lang="en-US" altLang="zh-TW" sz="2000" dirty="0">
                <a:latin typeface="Calibri" panose="020F0502020204030204" pitchFamily="34" charset="0"/>
              </a:rPr>
              <a:t>g	your phone number</a:t>
            </a:r>
          </a:p>
          <a:p>
            <a:pPr marL="363538" indent="-363538">
              <a:spcBef>
                <a:spcPts val="600"/>
              </a:spcBef>
            </a:pPr>
            <a:r>
              <a:rPr lang="en-US" altLang="zh-TW" sz="2000" dirty="0">
                <a:latin typeface="Calibri" panose="020F0502020204030204" pitchFamily="34" charset="0"/>
              </a:rPr>
              <a:t>h 	your qualifications</a:t>
            </a:r>
          </a:p>
          <a:p>
            <a:pPr marL="363538" indent="-363538">
              <a:spcBef>
                <a:spcPts val="600"/>
              </a:spcBef>
            </a:pPr>
            <a:r>
              <a:rPr lang="en-US" altLang="zh-TW" sz="2000" dirty="0" err="1">
                <a:latin typeface="Calibri" panose="020F0502020204030204" pitchFamily="34" charset="0"/>
              </a:rPr>
              <a:t>i</a:t>
            </a:r>
            <a:r>
              <a:rPr lang="en-US" altLang="zh-TW" sz="2000" dirty="0">
                <a:latin typeface="Calibri" panose="020F0502020204030204" pitchFamily="34" charset="0"/>
              </a:rPr>
              <a:t> 	your relevant experience</a:t>
            </a:r>
          </a:p>
          <a:p>
            <a:pPr marL="363538" indent="-363538">
              <a:spcBef>
                <a:spcPts val="600"/>
              </a:spcBef>
            </a:pPr>
            <a:r>
              <a:rPr lang="en-US" altLang="zh-TW" sz="2000" dirty="0">
                <a:latin typeface="Calibri" panose="020F0502020204030204" pitchFamily="34" charset="0"/>
              </a:rPr>
              <a:t>j 	your skills</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EF22B241-C535-45C8-8EFE-C8376EAA23FB}"/>
              </a:ext>
            </a:extLst>
          </p:cNvPr>
          <p:cNvSpPr/>
          <p:nvPr/>
        </p:nvSpPr>
        <p:spPr>
          <a:xfrm>
            <a:off x="3464477" y="1455819"/>
            <a:ext cx="2114426"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in paragraph 4</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8F42DDD1-46AE-467F-928C-EBD888B2F544}"/>
              </a:ext>
            </a:extLst>
          </p:cNvPr>
          <p:cNvSpPr/>
          <p:nvPr/>
        </p:nvSpPr>
        <p:spPr>
          <a:xfrm>
            <a:off x="2020751" y="1842125"/>
            <a:ext cx="6761741"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at the top right of the letter, under the sender's address</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1E3D2863-BCA1-44C0-A074-FF54B5A4F607}"/>
              </a:ext>
            </a:extLst>
          </p:cNvPr>
          <p:cNvSpPr/>
          <p:nvPr/>
        </p:nvSpPr>
        <p:spPr>
          <a:xfrm>
            <a:off x="6747212" y="2200027"/>
            <a:ext cx="2288075" cy="1200329"/>
          </a:xfrm>
          <a:prstGeom prst="rect">
            <a:avLst/>
          </a:prstGeom>
        </p:spPr>
        <p:txBody>
          <a:bodyPr wrap="square">
            <a:spAutoFit/>
          </a:bodyPr>
          <a:lstStyle/>
          <a:p>
            <a:r>
              <a:rPr lang="en-US" altLang="zh-TW" b="1" dirty="0">
                <a:solidFill>
                  <a:srgbClr val="FF0066"/>
                </a:solidFill>
                <a:latin typeface="Segoe Print" panose="02000600000000000000" pitchFamily="2" charset="0"/>
              </a:rPr>
              <a:t>at the top left, below the sender's address and the date</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D7CF0814-E9FA-40BD-9518-184CE608CA64}"/>
              </a:ext>
            </a:extLst>
          </p:cNvPr>
          <p:cNvSpPr/>
          <p:nvPr/>
        </p:nvSpPr>
        <p:spPr>
          <a:xfrm>
            <a:off x="3738485" y="2590403"/>
            <a:ext cx="19688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 1</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D7CF0814-E9FA-40BD-9518-184CE608CA64}"/>
              </a:ext>
            </a:extLst>
          </p:cNvPr>
          <p:cNvSpPr/>
          <p:nvPr/>
        </p:nvSpPr>
        <p:spPr>
          <a:xfrm>
            <a:off x="2464360" y="2975306"/>
            <a:ext cx="2029723" cy="369332"/>
          </a:xfrm>
          <a:prstGeom prst="rect">
            <a:avLst/>
          </a:prstGeom>
        </p:spPr>
        <p:txBody>
          <a:bodyPr wrap="none">
            <a:spAutoFit/>
          </a:bodyPr>
          <a:lstStyle/>
          <a:p>
            <a:r>
              <a:rPr lang="en-US" altLang="zh-TW" b="1" dirty="0">
                <a:solidFill>
                  <a:srgbClr val="FF0066"/>
                </a:solidFill>
                <a:latin typeface="Segoe Print" panose="02000600000000000000" pitchFamily="2" charset="0"/>
              </a:rPr>
              <a:t>at the top right</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D7CF0814-E9FA-40BD-9518-184CE608CA64}"/>
              </a:ext>
            </a:extLst>
          </p:cNvPr>
          <p:cNvSpPr/>
          <p:nvPr/>
        </p:nvSpPr>
        <p:spPr>
          <a:xfrm>
            <a:off x="4019273" y="3344871"/>
            <a:ext cx="19688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 1</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D7CF0814-E9FA-40BD-9518-184CE608CA64}"/>
              </a:ext>
            </a:extLst>
          </p:cNvPr>
          <p:cNvSpPr/>
          <p:nvPr/>
        </p:nvSpPr>
        <p:spPr>
          <a:xfrm>
            <a:off x="3195653" y="3742619"/>
            <a:ext cx="4046301"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 4 ('contact details')</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D7CF0814-E9FA-40BD-9518-184CE608CA64}"/>
              </a:ext>
            </a:extLst>
          </p:cNvPr>
          <p:cNvSpPr/>
          <p:nvPr/>
        </p:nvSpPr>
        <p:spPr>
          <a:xfrm>
            <a:off x="3061685" y="4111566"/>
            <a:ext cx="1968809"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 4</a:t>
            </a:r>
            <a:endParaRPr lang="zh-TW" altLang="en-US" b="1" dirty="0">
              <a:solidFill>
                <a:srgbClr val="FF0066"/>
              </a:solidFill>
              <a:latin typeface="Segoe Print" panose="02000600000000000000" pitchFamily="2" charset="0"/>
            </a:endParaRPr>
          </a:p>
        </p:txBody>
      </p:sp>
      <p:sp>
        <p:nvSpPr>
          <p:cNvPr id="24" name="矩形 23">
            <a:extLst>
              <a:ext uri="{FF2B5EF4-FFF2-40B4-BE49-F238E27FC236}">
                <a16:creationId xmlns:a16="http://schemas.microsoft.com/office/drawing/2014/main" id="{D7CF0814-E9FA-40BD-9518-184CE608CA64}"/>
              </a:ext>
            </a:extLst>
          </p:cNvPr>
          <p:cNvSpPr/>
          <p:nvPr/>
        </p:nvSpPr>
        <p:spPr>
          <a:xfrm>
            <a:off x="3698043" y="4486100"/>
            <a:ext cx="3199915"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paragraphs 1, 2 and 4</a:t>
            </a:r>
            <a:endParaRPr lang="zh-TW" altLang="en-US" b="1" dirty="0">
              <a:solidFill>
                <a:srgbClr val="FF0066"/>
              </a:solidFill>
              <a:latin typeface="Segoe Print" panose="02000600000000000000" pitchFamily="2" charset="0"/>
            </a:endParaRPr>
          </a:p>
        </p:txBody>
      </p:sp>
      <p:sp>
        <p:nvSpPr>
          <p:cNvPr id="25" name="矩形 24">
            <a:extLst>
              <a:ext uri="{FF2B5EF4-FFF2-40B4-BE49-F238E27FC236}">
                <a16:creationId xmlns:a16="http://schemas.microsoft.com/office/drawing/2014/main" id="{D7CF0814-E9FA-40BD-9518-184CE608CA64}"/>
              </a:ext>
            </a:extLst>
          </p:cNvPr>
          <p:cNvSpPr/>
          <p:nvPr/>
        </p:nvSpPr>
        <p:spPr>
          <a:xfrm>
            <a:off x="2143599" y="4880335"/>
            <a:ext cx="2860078" cy="369332"/>
          </a:xfrm>
          <a:prstGeom prst="rect">
            <a:avLst/>
          </a:prstGeom>
        </p:spPr>
        <p:txBody>
          <a:bodyPr wrap="none">
            <a:spAutoFit/>
          </a:bodyPr>
          <a:lstStyle/>
          <a:p>
            <a:r>
              <a:rPr lang="en-US" altLang="zh-TW" b="1" dirty="0">
                <a:solidFill>
                  <a:srgbClr val="FF0066"/>
                </a:solidFill>
                <a:latin typeface="Segoe Print" panose="02000600000000000000" pitchFamily="2" charset="0"/>
              </a:rPr>
              <a:t>in paragraphs 2 and 4</a:t>
            </a:r>
            <a:endParaRPr lang="zh-TW" altLang="en-US" b="1" dirty="0">
              <a:solidFill>
                <a:srgbClr val="FF0066"/>
              </a:solidFill>
              <a:latin typeface="Segoe Print" panose="02000600000000000000" pitchFamily="2" charset="0"/>
            </a:endParaRPr>
          </a:p>
        </p:txBody>
      </p:sp>
      <p:sp>
        <p:nvSpPr>
          <p:cNvPr id="26" name="矩形 25">
            <a:extLst>
              <a:ext uri="{FF2B5EF4-FFF2-40B4-BE49-F238E27FC236}">
                <a16:creationId xmlns:a16="http://schemas.microsoft.com/office/drawing/2014/main" id="{D7CF0814-E9FA-40BD-9518-184CE608CA64}"/>
              </a:ext>
            </a:extLst>
          </p:cNvPr>
          <p:cNvSpPr/>
          <p:nvPr/>
        </p:nvSpPr>
        <p:spPr>
          <a:xfrm>
            <a:off x="643842" y="5265466"/>
            <a:ext cx="8138650" cy="923330"/>
          </a:xfrm>
          <a:prstGeom prst="rect">
            <a:avLst/>
          </a:prstGeom>
        </p:spPr>
        <p:txBody>
          <a:bodyPr wrap="square">
            <a:spAutoFit/>
          </a:bodyPr>
          <a:lstStyle/>
          <a:p>
            <a:r>
              <a:rPr lang="en-US" altLang="zh-TW" b="1" dirty="0">
                <a:solidFill>
                  <a:srgbClr val="FF0066"/>
                </a:solidFill>
                <a:latin typeface="Segoe Print" panose="02000600000000000000" pitchFamily="2" charset="0"/>
              </a:rPr>
              <a:t>In an email, you don’t need to include your address or that of the person you are writing to. You also don’t need to include the date as this will already feature as part of the email header.</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4502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20" grpId="0"/>
      <p:bldP spid="21" grpId="0"/>
      <p:bldP spid="22" grpId="0"/>
      <p:bldP spid="23" grpId="0"/>
      <p:bldP spid="24" grpId="0"/>
      <p:bldP spid="25" grpId="0"/>
      <p:bldP spid="2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5824671"/>
          </a:xfrm>
          <a:prstGeom prst="rect">
            <a:avLst/>
          </a:prstGeom>
        </p:spPr>
        <p:txBody>
          <a:bodyPr wrap="square">
            <a:spAutoFit/>
          </a:bodyPr>
          <a:lstStyle/>
          <a:p>
            <a:pPr marL="363538" indent="-363538" algn="r">
              <a:spcBef>
                <a:spcPts val="300"/>
              </a:spcBef>
            </a:pPr>
            <a:r>
              <a:rPr lang="en-US" altLang="zh-TW" sz="2000" dirty="0">
                <a:latin typeface="Calibri" panose="020F0502020204030204" pitchFamily="34" charset="0"/>
              </a:rPr>
              <a:t>27 </a:t>
            </a:r>
            <a:r>
              <a:rPr lang="en-US" altLang="zh-TW" sz="2000" dirty="0" err="1">
                <a:latin typeface="Calibri" panose="020F0502020204030204" pitchFamily="34" charset="0"/>
              </a:rPr>
              <a:t>Harbour</a:t>
            </a:r>
            <a:r>
              <a:rPr lang="en-US" altLang="zh-TW" sz="2000" dirty="0">
                <a:latin typeface="Calibri" panose="020F0502020204030204" pitchFamily="34" charset="0"/>
              </a:rPr>
              <a:t> Road</a:t>
            </a:r>
          </a:p>
          <a:p>
            <a:pPr marL="363538" indent="-363538" algn="r">
              <a:spcBef>
                <a:spcPts val="300"/>
              </a:spcBef>
            </a:pPr>
            <a:r>
              <a:rPr lang="en-US" altLang="zh-TW" sz="2000" dirty="0">
                <a:latin typeface="Calibri" panose="020F0502020204030204" pitchFamily="34" charset="0"/>
              </a:rPr>
              <a:t>Manchester</a:t>
            </a:r>
          </a:p>
          <a:p>
            <a:pPr marL="363538" indent="-363538" algn="r">
              <a:spcBef>
                <a:spcPts val="300"/>
              </a:spcBef>
            </a:pPr>
            <a:r>
              <a:rPr lang="en-US" altLang="zh-TW" sz="2000" dirty="0">
                <a:latin typeface="Calibri" panose="020F0502020204030204" pitchFamily="34" charset="0"/>
              </a:rPr>
              <a:t>M21 7PF</a:t>
            </a:r>
          </a:p>
          <a:p>
            <a:pPr marL="363538" indent="-363538" algn="r">
              <a:spcBef>
                <a:spcPts val="300"/>
              </a:spcBef>
            </a:pPr>
            <a:r>
              <a:rPr lang="en-US" altLang="zh-TW" sz="2000" dirty="0">
                <a:latin typeface="Calibri" panose="020F0502020204030204" pitchFamily="34" charset="0"/>
              </a:rPr>
              <a:t>7 July 2017</a:t>
            </a:r>
          </a:p>
          <a:p>
            <a:pPr marL="363538" indent="-363538">
              <a:spcBef>
                <a:spcPts val="300"/>
              </a:spcBef>
            </a:pPr>
            <a:r>
              <a:rPr lang="en-US" altLang="zh-TW" sz="2000" dirty="0">
                <a:latin typeface="Calibri" panose="020F0502020204030204" pitchFamily="34" charset="0"/>
              </a:rPr>
              <a:t>NHN TV</a:t>
            </a:r>
          </a:p>
          <a:p>
            <a:pPr marL="363538" indent="-363538">
              <a:spcBef>
                <a:spcPts val="300"/>
              </a:spcBef>
            </a:pPr>
            <a:r>
              <a:rPr lang="en-US" altLang="zh-TW" sz="2000" dirty="0">
                <a:latin typeface="Calibri" panose="020F0502020204030204" pitchFamily="34" charset="0"/>
              </a:rPr>
              <a:t>Burton House</a:t>
            </a:r>
          </a:p>
          <a:p>
            <a:pPr marL="363538" indent="-363538">
              <a:spcBef>
                <a:spcPts val="300"/>
              </a:spcBef>
            </a:pPr>
            <a:r>
              <a:rPr lang="en-US" altLang="zh-TW" sz="2000" dirty="0">
                <a:latin typeface="Calibri" panose="020F0502020204030204" pitchFamily="34" charset="0"/>
              </a:rPr>
              <a:t>Bristol</a:t>
            </a:r>
          </a:p>
          <a:p>
            <a:pPr marL="363538" indent="-363538">
              <a:spcBef>
                <a:spcPts val="300"/>
              </a:spcBef>
            </a:pPr>
            <a:r>
              <a:rPr lang="en-US" altLang="zh-TW" sz="2000" dirty="0">
                <a:latin typeface="Calibri" panose="020F0502020204030204" pitchFamily="34" charset="0"/>
              </a:rPr>
              <a:t>BS9 2HL</a:t>
            </a:r>
          </a:p>
          <a:p>
            <a:pPr marL="363538" indent="-363538">
              <a:spcBef>
                <a:spcPts val="600"/>
              </a:spcBef>
            </a:pPr>
            <a:r>
              <a:rPr lang="en-US" altLang="zh-TW" sz="2000" dirty="0">
                <a:latin typeface="Calibri" panose="020F0502020204030204" pitchFamily="34" charset="0"/>
              </a:rPr>
              <a:t>Dear Ms Jones,</a:t>
            </a:r>
          </a:p>
          <a:p>
            <a:pPr>
              <a:spcBef>
                <a:spcPts val="600"/>
              </a:spcBef>
            </a:pPr>
            <a:r>
              <a:rPr lang="en-US" altLang="zh-TW" sz="2000" dirty="0">
                <a:latin typeface="Calibri" panose="020F0502020204030204" pitchFamily="34" charset="0"/>
              </a:rPr>
              <a:t>I am writing in reply to your advertisement in the </a:t>
            </a:r>
            <a:r>
              <a:rPr lang="en-US" altLang="zh-TW" sz="2000" i="1" dirty="0">
                <a:latin typeface="Calibri" panose="020F0502020204030204" pitchFamily="34" charset="0"/>
              </a:rPr>
              <a:t>Daily Herald </a:t>
            </a:r>
            <a:r>
              <a:rPr lang="en-US" altLang="zh-TW" sz="2000" dirty="0">
                <a:latin typeface="Calibri" panose="020F0502020204030204" pitchFamily="34" charset="0"/>
              </a:rPr>
              <a:t>for the position of Assistant Researcher. I will graduate in Digital Media this month from Manchester University. I have experience in film production and post-production as I have worked </a:t>
            </a:r>
            <a:r>
              <a:rPr lang="en-US" altLang="zh-TW" sz="2000" dirty="0" err="1">
                <a:latin typeface="Calibri" panose="020F0502020204030204" pitchFamily="34" charset="0"/>
              </a:rPr>
              <a:t>parttime</a:t>
            </a:r>
            <a:r>
              <a:rPr lang="en-US" altLang="zh-TW" sz="2000" dirty="0">
                <a:latin typeface="Calibri" panose="020F0502020204030204" pitchFamily="34" charset="0"/>
              </a:rPr>
              <a:t> in my university television station for the last year.</a:t>
            </a:r>
          </a:p>
          <a:p>
            <a:pPr>
              <a:spcBef>
                <a:spcPts val="600"/>
              </a:spcBef>
            </a:pPr>
            <a:r>
              <a:rPr lang="en-US" altLang="zh-TW" sz="2000" dirty="0">
                <a:latin typeface="Calibri" panose="020F0502020204030204" pitchFamily="34" charset="0"/>
              </a:rPr>
              <a:t>I consider myself to be hard-working and organized in my work. As part of my job with the university television station, I was responsible for planning schedules and </a:t>
            </a:r>
            <a:r>
              <a:rPr lang="en-US" altLang="zh-TW" sz="2000" dirty="0" err="1">
                <a:latin typeface="Calibri" panose="020F0502020204030204" pitchFamily="34" charset="0"/>
              </a:rPr>
              <a:t>programme</a:t>
            </a:r>
            <a:r>
              <a:rPr lang="en-US" altLang="zh-TW" sz="2000" dirty="0">
                <a:latin typeface="Calibri" panose="020F0502020204030204" pitchFamily="34" charset="0"/>
              </a:rPr>
              <a:t> archiving.</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3578662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95536" y="314581"/>
            <a:ext cx="863600" cy="376238"/>
          </a:xfrm>
          <a:prstGeom prst="rect">
            <a:avLst/>
          </a:prstGeom>
          <a:noFill/>
          <a:ln w="9525" algn="ctr">
            <a:solidFill>
              <a:srgbClr val="0000FF"/>
            </a:solidFill>
            <a:miter lim="800000"/>
            <a:headEnd/>
            <a:tailEnd/>
          </a:ln>
          <a:effectLst/>
        </p:spPr>
        <p:txBody>
          <a:bodyPr>
            <a:spAutoFit/>
          </a:bodyPr>
          <a:lstStyle/>
          <a:p>
            <a:pPr algn="ctr">
              <a:spcBef>
                <a:spcPct val="50000"/>
              </a:spcBef>
            </a:pPr>
            <a:r>
              <a:rPr kumimoji="0" lang="en-US" altLang="zh-TW" sz="1800" dirty="0">
                <a:solidFill>
                  <a:srgbClr val="0000E1"/>
                </a:solidFill>
                <a:latin typeface="Calibri" panose="020F0502020204030204" pitchFamily="34" charset="0"/>
                <a:cs typeface="Arial" pitchFamily="34" charset="0"/>
              </a:rPr>
              <a:t>Script</a:t>
            </a:r>
          </a:p>
        </p:txBody>
      </p:sp>
      <p:sp>
        <p:nvSpPr>
          <p:cNvPr id="8" name="矩形 7">
            <a:extLst>
              <a:ext uri="{FF2B5EF4-FFF2-40B4-BE49-F238E27FC236}">
                <a16:creationId xmlns:a16="http://schemas.microsoft.com/office/drawing/2014/main" id="{27731B2D-0C3F-44B5-9CE9-0F761E8103DF}"/>
              </a:ext>
            </a:extLst>
          </p:cNvPr>
          <p:cNvSpPr/>
          <p:nvPr/>
        </p:nvSpPr>
        <p:spPr>
          <a:xfrm>
            <a:off x="384651" y="891247"/>
            <a:ext cx="8352928" cy="4955203"/>
          </a:xfrm>
          <a:prstGeom prst="rect">
            <a:avLst/>
          </a:prstGeom>
          <a:ln>
            <a:solidFill>
              <a:srgbClr val="0000E1"/>
            </a:solidFill>
          </a:ln>
        </p:spPr>
        <p:txBody>
          <a:bodyPr wrap="square">
            <a:spAutoFit/>
          </a:bodyPr>
          <a:lstStyle/>
          <a:p>
            <a:r>
              <a:rPr lang="en-US" altLang="zh-TW" b="1" dirty="0">
                <a:solidFill>
                  <a:srgbClr val="0000E1"/>
                </a:solidFill>
                <a:latin typeface="Calibri" panose="020F0502020204030204" pitchFamily="34" charset="0"/>
                <a:cs typeface="Arial" pitchFamily="34" charset="0"/>
              </a:rPr>
              <a:t>1 </a:t>
            </a:r>
          </a:p>
          <a:p>
            <a:r>
              <a:rPr lang="en-US" altLang="zh-TW" dirty="0">
                <a:solidFill>
                  <a:srgbClr val="0000E1"/>
                </a:solidFill>
                <a:latin typeface="Calibri" panose="020F0502020204030204" pitchFamily="34" charset="0"/>
                <a:cs typeface="Arial" pitchFamily="34" charset="0"/>
              </a:rPr>
              <a:t>When I was little I wanted to be a superhero, like in my comic books. I wanted to save the world. When I realized that superheroes aren’t real people, I decided to be a fireman. It seemed like a very exciting job. Now, of course, I realize that it’s dangerous, dirty and extremely  challenging. So I’m glad I decided to work in an office – I’m not really very brave!</a:t>
            </a:r>
          </a:p>
          <a:p>
            <a:pPr>
              <a:spcBef>
                <a:spcPts val="600"/>
              </a:spcBef>
            </a:pPr>
            <a:r>
              <a:rPr lang="en-US" altLang="zh-TW" b="1" dirty="0">
                <a:solidFill>
                  <a:srgbClr val="0000E1"/>
                </a:solidFill>
                <a:latin typeface="Calibri" panose="020F0502020204030204" pitchFamily="34" charset="0"/>
                <a:cs typeface="Arial" pitchFamily="34" charset="0"/>
              </a:rPr>
              <a:t>2 </a:t>
            </a:r>
          </a:p>
          <a:p>
            <a:r>
              <a:rPr lang="en-US" altLang="zh-TW" dirty="0">
                <a:solidFill>
                  <a:srgbClr val="0000E1"/>
                </a:solidFill>
                <a:latin typeface="Calibri" panose="020F0502020204030204" pitchFamily="34" charset="0"/>
                <a:cs typeface="Arial" pitchFamily="34" charset="0"/>
              </a:rPr>
              <a:t>When I was a child, my ambition was to drive a train. My uncle was a train driver and I wanted to be just like him. I liked the idea of being in charge of the train and being responsible for all the passengers. I’m actually an accountant! It’s not a very exciting job – but it’s not as boring as many people think it is.</a:t>
            </a:r>
          </a:p>
          <a:p>
            <a:pPr>
              <a:spcBef>
                <a:spcPts val="600"/>
              </a:spcBef>
            </a:pPr>
            <a:r>
              <a:rPr lang="en-US" altLang="zh-TW" b="1" dirty="0">
                <a:solidFill>
                  <a:srgbClr val="0000E1"/>
                </a:solidFill>
                <a:latin typeface="Calibri" panose="020F0502020204030204" pitchFamily="34" charset="0"/>
                <a:cs typeface="Arial" pitchFamily="34" charset="0"/>
              </a:rPr>
              <a:t>3</a:t>
            </a:r>
          </a:p>
          <a:p>
            <a:r>
              <a:rPr lang="en-US" altLang="zh-TW" dirty="0">
                <a:solidFill>
                  <a:srgbClr val="0000E1"/>
                </a:solidFill>
                <a:latin typeface="Calibri" panose="020F0502020204030204" pitchFamily="34" charset="0"/>
                <a:cs typeface="Arial" pitchFamily="34" charset="0"/>
              </a:rPr>
              <a:t>I was really into sports when I was a kid, especially football. My bedroom walls were covered in posters of my </a:t>
            </a:r>
            <a:r>
              <a:rPr lang="en-US" altLang="zh-TW" dirty="0" err="1">
                <a:solidFill>
                  <a:srgbClr val="0000E1"/>
                </a:solidFill>
                <a:latin typeface="Calibri" panose="020F0502020204030204" pitchFamily="34" charset="0"/>
                <a:cs typeface="Arial" pitchFamily="34" charset="0"/>
              </a:rPr>
              <a:t>favourite</a:t>
            </a:r>
            <a:r>
              <a:rPr lang="en-US" altLang="zh-TW" dirty="0">
                <a:solidFill>
                  <a:srgbClr val="0000E1"/>
                </a:solidFill>
                <a:latin typeface="Calibri" panose="020F0502020204030204" pitchFamily="34" charset="0"/>
                <a:cs typeface="Arial" pitchFamily="34" charset="0"/>
              </a:rPr>
              <a:t> footballers. I wanted to be just like them – the best footballer in the world. Footballers were well-paid and famous. But I’m not likely to be a footballer now. I’m training to be a nurse – which is not well-paid and is quite stressful! But in the end I think nursing will be enjoyable. I hope so!</a:t>
            </a:r>
          </a:p>
        </p:txBody>
      </p:sp>
      <p:sp>
        <p:nvSpPr>
          <p:cNvPr id="9" name="矩形 8">
            <a:extLst>
              <a:ext uri="{FF2B5EF4-FFF2-40B4-BE49-F238E27FC236}">
                <a16:creationId xmlns:a16="http://schemas.microsoft.com/office/drawing/2014/main" id="{D98CDB17-2637-4B6C-9B63-F00EFD9B1C44}"/>
              </a:ext>
            </a:extLst>
          </p:cNvPr>
          <p:cNvSpPr/>
          <p:nvPr/>
        </p:nvSpPr>
        <p:spPr>
          <a:xfrm>
            <a:off x="1328679" y="326388"/>
            <a:ext cx="957506" cy="369332"/>
          </a:xfrm>
          <a:prstGeom prst="rect">
            <a:avLst/>
          </a:prstGeom>
        </p:spPr>
        <p:txBody>
          <a:bodyPr wrap="none">
            <a:spAutoFit/>
          </a:bodyPr>
          <a:lstStyle/>
          <a:p>
            <a:r>
              <a:rPr lang="en-US" altLang="zh-TW" dirty="0">
                <a:solidFill>
                  <a:schemeClr val="bg1">
                    <a:lumMod val="50000"/>
                  </a:schemeClr>
                </a:solidFill>
                <a:latin typeface="Calibri" panose="020F0502020204030204" pitchFamily="34" charset="0"/>
                <a:cs typeface="Arial" panose="020B0604020202020204" pitchFamily="34" charset="0"/>
              </a:rPr>
              <a:t>Track 27</a:t>
            </a:r>
            <a:endParaRPr lang="zh-TW" altLang="en-US" dirty="0">
              <a:solidFill>
                <a:schemeClr val="bg1">
                  <a:lumMod val="50000"/>
                </a:schemeClr>
              </a:solidFill>
              <a:latin typeface="Calibri" panose="020F0502020204030204" pitchFamily="34" charset="0"/>
            </a:endParaRPr>
          </a:p>
        </p:txBody>
      </p:sp>
      <p:pic>
        <p:nvPicPr>
          <p:cNvPr id="5" name="life_2e_intermediate_sb_track_2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79619" y="240544"/>
            <a:ext cx="609600" cy="609600"/>
          </a:xfrm>
          <a:prstGeom prst="rect">
            <a:avLst/>
          </a:prstGeom>
        </p:spPr>
      </p:pic>
    </p:spTree>
    <p:extLst>
      <p:ext uri="{BB962C8B-B14F-4D97-AF65-F5344CB8AC3E}">
        <p14:creationId xmlns:p14="http://schemas.microsoft.com/office/powerpoint/2010/main" val="328820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00702"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402368"/>
            <a:ext cx="8489133" cy="3554819"/>
          </a:xfrm>
          <a:prstGeom prst="rect">
            <a:avLst/>
          </a:prstGeom>
        </p:spPr>
        <p:txBody>
          <a:bodyPr wrap="square">
            <a:spAutoFit/>
          </a:bodyPr>
          <a:lstStyle/>
          <a:p>
            <a:pPr>
              <a:spcBef>
                <a:spcPts val="600"/>
              </a:spcBef>
            </a:pPr>
            <a:r>
              <a:rPr lang="en-US" altLang="zh-TW" sz="2000" dirty="0">
                <a:latin typeface="Calibri" panose="020F0502020204030204" pitchFamily="34" charset="0"/>
              </a:rPr>
              <a:t>I am available for interview at any time and available to start work after July. I am willing to relocate if necessary.</a:t>
            </a:r>
          </a:p>
          <a:p>
            <a:pPr>
              <a:spcBef>
                <a:spcPts val="600"/>
              </a:spcBef>
            </a:pPr>
            <a:r>
              <a:rPr lang="en-US" altLang="zh-TW" sz="2000" dirty="0">
                <a:latin typeface="Calibri" panose="020F0502020204030204" pitchFamily="34" charset="0"/>
              </a:rPr>
              <a:t>I enclose my CV which gives full details of my qualifications, work experience and skills as well as my contact details.</a:t>
            </a:r>
          </a:p>
          <a:p>
            <a:pPr>
              <a:spcBef>
                <a:spcPts val="600"/>
              </a:spcBef>
            </a:pPr>
            <a:r>
              <a:rPr lang="en-US" altLang="zh-TW" sz="2000" dirty="0">
                <a:latin typeface="Calibri" panose="020F0502020204030204" pitchFamily="34" charset="0"/>
              </a:rPr>
              <a:t>I look forward to hearing from you.</a:t>
            </a:r>
          </a:p>
          <a:p>
            <a:pPr>
              <a:spcBef>
                <a:spcPts val="600"/>
              </a:spcBef>
            </a:pPr>
            <a:r>
              <a:rPr lang="en-US" altLang="zh-TW" sz="2000" dirty="0">
                <a:latin typeface="Calibri" panose="020F0502020204030204" pitchFamily="34" charset="0"/>
              </a:rPr>
              <a:t>Yours sincerely,</a:t>
            </a:r>
          </a:p>
          <a:p>
            <a:pPr>
              <a:spcBef>
                <a:spcPts val="300"/>
              </a:spcBef>
            </a:pPr>
            <a:endParaRPr lang="en-US" altLang="zh-TW" sz="2000" dirty="0">
              <a:latin typeface="Calibri" panose="020F0502020204030204" pitchFamily="34" charset="0"/>
            </a:endParaRPr>
          </a:p>
          <a:p>
            <a:pPr>
              <a:spcBef>
                <a:spcPts val="300"/>
              </a:spcBef>
            </a:pPr>
            <a:endParaRPr lang="en-US" altLang="zh-TW" sz="2000" dirty="0">
              <a:latin typeface="Calibri" panose="020F0502020204030204" pitchFamily="34" charset="0"/>
            </a:endParaRPr>
          </a:p>
          <a:p>
            <a:pPr>
              <a:spcBef>
                <a:spcPts val="300"/>
              </a:spcBef>
            </a:pPr>
            <a:endParaRPr lang="en-US" altLang="zh-TW" sz="2000" dirty="0">
              <a:latin typeface="Calibri" panose="020F0502020204030204" pitchFamily="34" charset="0"/>
            </a:endParaRPr>
          </a:p>
          <a:p>
            <a:pPr>
              <a:spcBef>
                <a:spcPts val="300"/>
              </a:spcBef>
            </a:pPr>
            <a:r>
              <a:rPr lang="en-US" altLang="zh-TW" sz="2000" dirty="0">
                <a:latin typeface="Calibri" panose="020F0502020204030204" pitchFamily="34" charset="0"/>
              </a:rPr>
              <a:t>Mark Nolan</a:t>
            </a:r>
            <a:endParaRPr lang="zh-TW" altLang="en-US" sz="2000" dirty="0">
              <a:latin typeface="Calibri" panose="020F0502020204030204" pitchFamily="34" charset="0"/>
            </a:endParaRPr>
          </a:p>
        </p:txBody>
      </p:sp>
      <p:pic>
        <p:nvPicPr>
          <p:cNvPr id="2" name="圖片 1">
            <a:extLst>
              <a:ext uri="{FF2B5EF4-FFF2-40B4-BE49-F238E27FC236}">
                <a16:creationId xmlns:a16="http://schemas.microsoft.com/office/drawing/2014/main" id="{89CACD1F-87D4-40FD-BC67-EBE02B9F2B37}"/>
              </a:ext>
            </a:extLst>
          </p:cNvPr>
          <p:cNvPicPr>
            <a:picLocks noChangeAspect="1"/>
          </p:cNvPicPr>
          <p:nvPr/>
        </p:nvPicPr>
        <p:blipFill>
          <a:blip r:embed="rId2"/>
          <a:stretch>
            <a:fillRect/>
          </a:stretch>
        </p:blipFill>
        <p:spPr>
          <a:xfrm>
            <a:off x="349959" y="2514576"/>
            <a:ext cx="2564692" cy="982363"/>
          </a:xfrm>
          <a:prstGeom prst="rect">
            <a:avLst/>
          </a:prstGeom>
        </p:spPr>
      </p:pic>
    </p:spTree>
    <p:extLst>
      <p:ext uri="{BB962C8B-B14F-4D97-AF65-F5344CB8AC3E}">
        <p14:creationId xmlns:p14="http://schemas.microsoft.com/office/powerpoint/2010/main" val="3578662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9DA705B-4600-490F-A2FC-F3FBDEB731B6}"/>
              </a:ext>
            </a:extLst>
          </p:cNvPr>
          <p:cNvSpPr/>
          <p:nvPr/>
        </p:nvSpPr>
        <p:spPr>
          <a:xfrm>
            <a:off x="304909" y="28418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Compare the letter to the style you use in your country. Answer the questions.</a:t>
            </a:r>
            <a:endParaRPr lang="zh-TW" altLang="en-US" sz="2000" dirty="0">
              <a:latin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65AB5F06-3F37-45BA-B086-C3427E95FA02}"/>
              </a:ext>
            </a:extLst>
          </p:cNvPr>
          <p:cNvSpPr/>
          <p:nvPr/>
        </p:nvSpPr>
        <p:spPr>
          <a:xfrm>
            <a:off x="656247" y="1239455"/>
            <a:ext cx="8127520" cy="1477328"/>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Is the layout different? How?</a:t>
            </a:r>
          </a:p>
          <a:p>
            <a:pPr marL="363538" indent="-363538">
              <a:spcBef>
                <a:spcPts val="600"/>
              </a:spcBef>
            </a:pPr>
            <a:r>
              <a:rPr lang="en-US" altLang="zh-TW" sz="2000" dirty="0">
                <a:latin typeface="Calibri" panose="020F0502020204030204" pitchFamily="34" charset="0"/>
              </a:rPr>
              <a:t>2 	Does it include the same information?</a:t>
            </a:r>
          </a:p>
          <a:p>
            <a:pPr marL="363538" indent="-363538">
              <a:spcBef>
                <a:spcPts val="600"/>
              </a:spcBef>
            </a:pPr>
            <a:r>
              <a:rPr lang="en-US" altLang="zh-TW" sz="2000" dirty="0">
                <a:latin typeface="Calibri" panose="020F0502020204030204" pitchFamily="34" charset="0"/>
              </a:rPr>
              <a:t>3 	Is the information in the main part of the letter sequenced in the same way?</a:t>
            </a:r>
            <a:endParaRPr lang="zh-TW" altLang="en-US" sz="2000" dirty="0">
              <a:latin typeface="Calibri" panose="020F0502020204030204" pitchFamily="34" charset="0"/>
            </a:endParaRPr>
          </a:p>
        </p:txBody>
      </p:sp>
      <p:sp>
        <p:nvSpPr>
          <p:cNvPr id="8" name="矩形 7">
            <a:extLst>
              <a:ext uri="{FF2B5EF4-FFF2-40B4-BE49-F238E27FC236}">
                <a16:creationId xmlns:a16="http://schemas.microsoft.com/office/drawing/2014/main" id="{353D47A8-74DA-43E8-919C-3C6505874E76}"/>
              </a:ext>
            </a:extLst>
          </p:cNvPr>
          <p:cNvSpPr/>
          <p:nvPr/>
        </p:nvSpPr>
        <p:spPr>
          <a:xfrm>
            <a:off x="720399" y="2699009"/>
            <a:ext cx="5762595" cy="369332"/>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Students’ own ideas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8186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Writing skill</a:t>
            </a:r>
            <a:r>
              <a:rPr lang="en-US" altLang="zh-TW" sz="2000" dirty="0">
                <a:latin typeface="Calibri" panose="020F0502020204030204" pitchFamily="34" charset="0"/>
              </a:rPr>
              <a:t>  </a:t>
            </a:r>
            <a:r>
              <a:rPr lang="en-US" altLang="zh-TW" sz="2000" b="1" dirty="0">
                <a:solidFill>
                  <a:schemeClr val="tx1">
                    <a:lumMod val="65000"/>
                    <a:lumOff val="35000"/>
                  </a:schemeClr>
                </a:solidFill>
                <a:latin typeface="Calibri" panose="020F0502020204030204" pitchFamily="34" charset="0"/>
              </a:rPr>
              <a:t>formal style</a:t>
            </a:r>
            <a:endParaRPr lang="zh-TW" altLang="en-US" sz="2000" b="1" dirty="0">
              <a:solidFill>
                <a:schemeClr val="tx1">
                  <a:lumMod val="65000"/>
                  <a:lumOff val="35000"/>
                </a:schemeClr>
              </a:solidFill>
              <a:latin typeface="Calibri" panose="020F0502020204030204" pitchFamily="34" charset="0"/>
            </a:endParaRPr>
          </a:p>
        </p:txBody>
      </p:sp>
      <p:sp>
        <p:nvSpPr>
          <p:cNvPr id="20" name="矩形 19">
            <a:extLst>
              <a:ext uri="{FF2B5EF4-FFF2-40B4-BE49-F238E27FC236}">
                <a16:creationId xmlns:a16="http://schemas.microsoft.com/office/drawing/2014/main" id="{DC2DEBE5-0CFC-4625-9865-537CB1FB67B7}"/>
              </a:ext>
            </a:extLst>
          </p:cNvPr>
          <p:cNvSpPr/>
          <p:nvPr/>
        </p:nvSpPr>
        <p:spPr>
          <a:xfrm>
            <a:off x="304794" y="813511"/>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err="1">
                <a:solidFill>
                  <a:srgbClr val="000000"/>
                </a:solidFill>
                <a:latin typeface="Calibri" panose="020F0502020204030204" pitchFamily="34" charset="0"/>
              </a:rPr>
              <a:t>A</a:t>
            </a:r>
            <a:r>
              <a:rPr lang="en-US" altLang="zh-TW" sz="2000" dirty="0">
                <a:solidFill>
                  <a:srgbClr val="000000"/>
                </a:solidFill>
                <a:latin typeface="Calibri" panose="020F0502020204030204" pitchFamily="34" charset="0"/>
              </a:rPr>
              <a:t> formal letter in English uses these features. Underline examples of each one in the letter.</a:t>
            </a:r>
          </a:p>
        </p:txBody>
      </p:sp>
      <p:sp>
        <p:nvSpPr>
          <p:cNvPr id="2" name="矩形 1">
            <a:extLst>
              <a:ext uri="{FF2B5EF4-FFF2-40B4-BE49-F238E27FC236}">
                <a16:creationId xmlns:a16="http://schemas.microsoft.com/office/drawing/2014/main" id="{7EA9F9FF-A13A-4FA3-8433-34DD64DD5D8D}"/>
              </a:ext>
            </a:extLst>
          </p:cNvPr>
          <p:cNvSpPr/>
          <p:nvPr/>
        </p:nvSpPr>
        <p:spPr>
          <a:xfrm>
            <a:off x="663378" y="1687462"/>
            <a:ext cx="8130549"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concise sentences</a:t>
            </a:r>
          </a:p>
          <a:p>
            <a:pPr marL="363538" indent="-363538">
              <a:spcBef>
                <a:spcPts val="600"/>
              </a:spcBef>
            </a:pPr>
            <a:r>
              <a:rPr lang="en-US" altLang="zh-TW" sz="2000" dirty="0">
                <a:latin typeface="Calibri" panose="020F0502020204030204" pitchFamily="34" charset="0"/>
              </a:rPr>
              <a:t>2 	formal phrases to begin sentences</a:t>
            </a:r>
          </a:p>
          <a:p>
            <a:pPr marL="363538" indent="-363538">
              <a:spcBef>
                <a:spcPts val="600"/>
              </a:spcBef>
            </a:pPr>
            <a:r>
              <a:rPr lang="en-US" altLang="zh-TW" sz="2000" dirty="0">
                <a:latin typeface="Calibri" panose="020F0502020204030204" pitchFamily="34" charset="0"/>
              </a:rPr>
              <a:t>3 	no contractions</a:t>
            </a:r>
          </a:p>
          <a:p>
            <a:pPr marL="363538" indent="-363538">
              <a:spcBef>
                <a:spcPts val="600"/>
              </a:spcBef>
            </a:pPr>
            <a:r>
              <a:rPr lang="en-US" altLang="zh-TW" sz="2000" dirty="0">
                <a:latin typeface="Calibri" panose="020F0502020204030204" pitchFamily="34" charset="0"/>
              </a:rPr>
              <a:t>4 	standard phrases to open and close the letter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353D47A8-74DA-43E8-919C-3C6505874E76}"/>
              </a:ext>
            </a:extLst>
          </p:cNvPr>
          <p:cNvSpPr/>
          <p:nvPr/>
        </p:nvSpPr>
        <p:spPr>
          <a:xfrm>
            <a:off x="730673" y="3284635"/>
            <a:ext cx="7735233" cy="2700739"/>
          </a:xfrm>
          <a:prstGeom prst="rect">
            <a:avLst/>
          </a:prstGeom>
        </p:spPr>
        <p:txBody>
          <a:bodyPr wrap="square">
            <a:spAutoFit/>
          </a:bodyPr>
          <a:lstStyle/>
          <a:p>
            <a:pPr marL="360363" indent="-360363">
              <a:spcBef>
                <a:spcPts val="300"/>
              </a:spcBef>
            </a:pPr>
            <a:r>
              <a:rPr lang="en-US" altLang="zh-TW" b="1" dirty="0">
                <a:solidFill>
                  <a:srgbClr val="FF0066"/>
                </a:solidFill>
                <a:latin typeface="Segoe Print" panose="02000600000000000000" pitchFamily="2" charset="0"/>
              </a:rPr>
              <a:t>1 	Concise sentences: </a:t>
            </a:r>
            <a:r>
              <a:rPr lang="en-US" altLang="zh-TW" b="1" i="1" dirty="0">
                <a:solidFill>
                  <a:srgbClr val="FF0066"/>
                </a:solidFill>
                <a:latin typeface="Segoe Print" panose="02000600000000000000" pitchFamily="2" charset="0"/>
              </a:rPr>
              <a:t>I will graduate in Digital Media this month from Manchester University.</a:t>
            </a:r>
          </a:p>
          <a:p>
            <a:pPr marL="360363" indent="-360363">
              <a:spcBef>
                <a:spcPts val="300"/>
              </a:spcBef>
            </a:pPr>
            <a:r>
              <a:rPr lang="en-US" altLang="zh-TW" b="1" dirty="0">
                <a:solidFill>
                  <a:srgbClr val="FF0066"/>
                </a:solidFill>
                <a:latin typeface="Segoe Print" panose="02000600000000000000" pitchFamily="2" charset="0"/>
              </a:rPr>
              <a:t>2 	Formal phrases to begin sentences: </a:t>
            </a:r>
            <a:r>
              <a:rPr lang="en-US" altLang="zh-TW" b="1" i="1" dirty="0">
                <a:solidFill>
                  <a:srgbClr val="FF0066"/>
                </a:solidFill>
                <a:latin typeface="Segoe Print" panose="02000600000000000000" pitchFamily="2" charset="0"/>
              </a:rPr>
              <a:t>I am writing in reply to …; I consider myself to be …; I am available for interview …; I enclose my CV; I look forward to hearing from you.</a:t>
            </a:r>
          </a:p>
          <a:p>
            <a:pPr marL="360363" indent="-360363">
              <a:spcBef>
                <a:spcPts val="300"/>
              </a:spcBef>
            </a:pPr>
            <a:r>
              <a:rPr lang="en-US" altLang="zh-TW" b="1" dirty="0">
                <a:solidFill>
                  <a:srgbClr val="FF0066"/>
                </a:solidFill>
                <a:latin typeface="Segoe Print" panose="02000600000000000000" pitchFamily="2" charset="0"/>
              </a:rPr>
              <a:t>3 	No contractions: </a:t>
            </a:r>
            <a:r>
              <a:rPr lang="en-US" altLang="zh-TW" b="1" i="1" dirty="0">
                <a:solidFill>
                  <a:srgbClr val="FF0066"/>
                </a:solidFill>
                <a:latin typeface="Segoe Print" panose="02000600000000000000" pitchFamily="2" charset="0"/>
              </a:rPr>
              <a:t>I am writing; I will graduate, I have worked; I am available; I am willing</a:t>
            </a:r>
          </a:p>
          <a:p>
            <a:pPr marL="360363" indent="-360363">
              <a:spcBef>
                <a:spcPts val="300"/>
              </a:spcBef>
            </a:pPr>
            <a:r>
              <a:rPr lang="en-US" altLang="zh-TW" b="1" dirty="0">
                <a:solidFill>
                  <a:srgbClr val="FF0066"/>
                </a:solidFill>
                <a:latin typeface="Segoe Print" panose="02000600000000000000" pitchFamily="2" charset="0"/>
              </a:rPr>
              <a:t>4 	Standard phrases to open and close the letter: </a:t>
            </a:r>
            <a:r>
              <a:rPr lang="en-US" altLang="zh-TW" b="1" i="1" dirty="0">
                <a:solidFill>
                  <a:srgbClr val="FF0066"/>
                </a:solidFill>
                <a:latin typeface="Segoe Print" panose="02000600000000000000" pitchFamily="2" charset="0"/>
              </a:rPr>
              <a:t>Dear Ms ... ; Yours sincerely</a:t>
            </a:r>
            <a:endParaRPr lang="zh-TW" altLang="en-US" b="1" i="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400110"/>
          </a:xfrm>
          <a:prstGeom prst="rect">
            <a:avLst/>
          </a:prstGeom>
        </p:spPr>
        <p:txBody>
          <a:bodyPr wrap="square">
            <a:spAutoFit/>
          </a:bodyPr>
          <a:lstStyle/>
          <a:p>
            <a:pPr marL="361950" indent="-361950"/>
            <a:r>
              <a:rPr lang="en-US" altLang="zh-TW" sz="2000" b="1" dirty="0">
                <a:solidFill>
                  <a:srgbClr val="E20000"/>
                </a:solidFill>
                <a:latin typeface="Calibri" panose="020F0502020204030204" pitchFamily="34" charset="0"/>
                <a:cs typeface="Calibri" panose="020F0502020204030204" pitchFamily="34" charset="0"/>
              </a:rPr>
              <a:t>b	</a:t>
            </a:r>
            <a:r>
              <a:rPr lang="en-US" altLang="zh-TW" sz="2000" dirty="0">
                <a:solidFill>
                  <a:srgbClr val="000000"/>
                </a:solidFill>
                <a:latin typeface="Calibri" panose="020F0502020204030204" pitchFamily="34" charset="0"/>
              </a:rPr>
              <a:t>Rewrite the sentences in a more formal style.</a:t>
            </a:r>
            <a:endParaRPr lang="zh-TW" altLang="en-US" sz="2000" dirty="0">
              <a:solidFill>
                <a:srgbClr val="000000"/>
              </a:solidFill>
              <a:latin typeface="Calibri" panose="020F0502020204030204" pitchFamily="34" charset="0"/>
            </a:endParaRPr>
          </a:p>
        </p:txBody>
      </p:sp>
      <p:sp>
        <p:nvSpPr>
          <p:cNvPr id="2" name="矩形 1">
            <a:extLst>
              <a:ext uri="{FF2B5EF4-FFF2-40B4-BE49-F238E27FC236}">
                <a16:creationId xmlns:a16="http://schemas.microsoft.com/office/drawing/2014/main" id="{7EA9F9FF-A13A-4FA3-8433-34DD64DD5D8D}"/>
              </a:ext>
            </a:extLst>
          </p:cNvPr>
          <p:cNvSpPr/>
          <p:nvPr/>
        </p:nvSpPr>
        <p:spPr>
          <a:xfrm>
            <a:off x="653104" y="896352"/>
            <a:ext cx="8130549" cy="2246769"/>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I’ll finish my degree soon.</a:t>
            </a:r>
          </a:p>
          <a:p>
            <a:pPr marL="363538" indent="-363538">
              <a:spcBef>
                <a:spcPts val="600"/>
              </a:spcBef>
            </a:pPr>
            <a:r>
              <a:rPr lang="en-US" altLang="zh-TW" sz="2000" dirty="0">
                <a:latin typeface="Calibri" panose="020F0502020204030204" pitchFamily="34" charset="0"/>
              </a:rPr>
              <a:t>2 	Give me a call.</a:t>
            </a:r>
          </a:p>
          <a:p>
            <a:pPr marL="363538" indent="-363538">
              <a:spcBef>
                <a:spcPts val="600"/>
              </a:spcBef>
            </a:pPr>
            <a:r>
              <a:rPr lang="en-US" altLang="zh-TW" sz="2000" dirty="0">
                <a:latin typeface="Calibri" panose="020F0502020204030204" pitchFamily="34" charset="0"/>
              </a:rPr>
              <a:t>3 	I was looking through the paper and I saw your ad, and I thought it looked really interesting.</a:t>
            </a:r>
          </a:p>
          <a:p>
            <a:pPr marL="363538" indent="-363538">
              <a:spcBef>
                <a:spcPts val="600"/>
              </a:spcBef>
            </a:pPr>
            <a:r>
              <a:rPr lang="en-US" altLang="zh-TW" sz="2000" dirty="0">
                <a:latin typeface="Calibri" panose="020F0502020204030204" pitchFamily="34" charset="0"/>
              </a:rPr>
              <a:t>4 	My phone number is on my CV, which I’ve sent you as well.</a:t>
            </a:r>
          </a:p>
          <a:p>
            <a:pPr marL="363538" indent="-363538">
              <a:spcBef>
                <a:spcPts val="600"/>
              </a:spcBef>
            </a:pPr>
            <a:r>
              <a:rPr lang="en-US" altLang="zh-TW" sz="2000" dirty="0">
                <a:latin typeface="Calibri" panose="020F0502020204030204" pitchFamily="34" charset="0"/>
              </a:rPr>
              <a:t>5 	I’ll be free from August.</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353D47A8-74DA-43E8-919C-3C6505874E76}"/>
              </a:ext>
            </a:extLst>
          </p:cNvPr>
          <p:cNvSpPr/>
          <p:nvPr/>
        </p:nvSpPr>
        <p:spPr>
          <a:xfrm>
            <a:off x="653104" y="3351295"/>
            <a:ext cx="7868797" cy="1785104"/>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 will finish my degree soon.</a:t>
            </a:r>
          </a:p>
          <a:p>
            <a:pPr marL="360363" indent="-360363">
              <a:spcBef>
                <a:spcPts val="600"/>
              </a:spcBef>
            </a:pPr>
            <a:r>
              <a:rPr lang="en-US" altLang="zh-TW" b="1" dirty="0">
                <a:solidFill>
                  <a:srgbClr val="FF0066"/>
                </a:solidFill>
                <a:latin typeface="Segoe Print" panose="02000600000000000000" pitchFamily="2" charset="0"/>
              </a:rPr>
              <a:t>2 	I look forward to your call.</a:t>
            </a:r>
          </a:p>
          <a:p>
            <a:pPr marL="360363" indent="-360363">
              <a:spcBef>
                <a:spcPts val="600"/>
              </a:spcBef>
            </a:pPr>
            <a:r>
              <a:rPr lang="en-US" altLang="zh-TW" b="1" dirty="0">
                <a:solidFill>
                  <a:srgbClr val="FF0066"/>
                </a:solidFill>
                <a:latin typeface="Segoe Print" panose="02000600000000000000" pitchFamily="2" charset="0"/>
              </a:rPr>
              <a:t>3 	I am writing in reply to your advertisement in the newspaper.</a:t>
            </a:r>
          </a:p>
          <a:p>
            <a:pPr marL="360363" indent="-360363">
              <a:spcBef>
                <a:spcPts val="600"/>
              </a:spcBef>
            </a:pPr>
            <a:r>
              <a:rPr lang="en-US" altLang="zh-TW" b="1" dirty="0">
                <a:solidFill>
                  <a:srgbClr val="FF0066"/>
                </a:solidFill>
                <a:latin typeface="Segoe Print" panose="02000600000000000000" pitchFamily="2" charset="0"/>
              </a:rPr>
              <a:t>4 	I enclose my CV, which gives my contact details.</a:t>
            </a:r>
          </a:p>
          <a:p>
            <a:pPr marL="360363" indent="-360363">
              <a:spcBef>
                <a:spcPts val="600"/>
              </a:spcBef>
            </a:pPr>
            <a:r>
              <a:rPr lang="en-US" altLang="zh-TW" b="1" dirty="0">
                <a:solidFill>
                  <a:srgbClr val="FF0066"/>
                </a:solidFill>
                <a:latin typeface="Segoe Print" panose="02000600000000000000" pitchFamily="2" charset="0"/>
              </a:rPr>
              <a:t>5 	I am available from the start of August.</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576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4e-p. 53</a:t>
            </a:r>
            <a:endParaRPr lang="zh-TW" altLang="en-US" sz="1200" b="1" dirty="0">
              <a:solidFill>
                <a:schemeClr val="tx1">
                  <a:lumMod val="50000"/>
                  <a:lumOff val="50000"/>
                </a:schemeClr>
              </a:solidFill>
              <a:latin typeface="Calibri" panose="020F0502020204030204" pitchFamily="34" charset="0"/>
            </a:endParaRPr>
          </a:p>
        </p:txBody>
      </p:sp>
      <p:sp>
        <p:nvSpPr>
          <p:cNvPr id="17" name="矩形 16">
            <a:extLst>
              <a:ext uri="{FF2B5EF4-FFF2-40B4-BE49-F238E27FC236}">
                <a16:creationId xmlns:a16="http://schemas.microsoft.com/office/drawing/2014/main" id="{A5E56244-0673-4317-A45D-FF8041ECA4A1}"/>
              </a:ext>
            </a:extLst>
          </p:cNvPr>
          <p:cNvSpPr/>
          <p:nvPr/>
        </p:nvSpPr>
        <p:spPr>
          <a:xfrm>
            <a:off x="304909" y="288068"/>
            <a:ext cx="8489133" cy="707886"/>
          </a:xfrm>
          <a:prstGeom prst="rect">
            <a:avLst/>
          </a:prstGeom>
        </p:spPr>
        <p:txBody>
          <a:bodyPr wrap="square">
            <a:spAutoFit/>
          </a:bodyPr>
          <a:lstStyle/>
          <a:p>
            <a:pPr marL="360363" indent="-360363"/>
            <a:r>
              <a:rPr lang="en-US" altLang="zh-TW" sz="2000" b="1" dirty="0">
                <a:solidFill>
                  <a:srgbClr val="E20000"/>
                </a:solidFill>
                <a:latin typeface="Calibri" panose="020F0502020204030204" pitchFamily="34" charset="0"/>
                <a:cs typeface="Calibri" panose="020F0502020204030204" pitchFamily="34" charset="0"/>
              </a:rPr>
              <a:t>5	</a:t>
            </a:r>
            <a:r>
              <a:rPr lang="en-US" altLang="zh-TW" sz="2000" dirty="0">
                <a:solidFill>
                  <a:srgbClr val="000000"/>
                </a:solidFill>
                <a:latin typeface="Calibri" panose="020F0502020204030204" pitchFamily="34" charset="0"/>
              </a:rPr>
              <a:t>Write a covering letter to go with an application for a job you would like. Follow the layout and style of the letter from Mark.</a:t>
            </a:r>
            <a:endParaRPr lang="zh-TW" altLang="en-US" sz="2000" dirty="0">
              <a:solidFill>
                <a:srgbClr val="000000"/>
              </a:solidFill>
              <a:latin typeface="Calibri" panose="020F0502020204030204" pitchFamily="34" charset="0"/>
            </a:endParaRPr>
          </a:p>
        </p:txBody>
      </p:sp>
      <p:sp>
        <p:nvSpPr>
          <p:cNvPr id="2" name="矩形 1">
            <a:extLst>
              <a:ext uri="{FF2B5EF4-FFF2-40B4-BE49-F238E27FC236}">
                <a16:creationId xmlns:a16="http://schemas.microsoft.com/office/drawing/2014/main" id="{7EA9F9FF-A13A-4FA3-8433-34DD64DD5D8D}"/>
              </a:ext>
            </a:extLst>
          </p:cNvPr>
          <p:cNvSpPr/>
          <p:nvPr/>
        </p:nvSpPr>
        <p:spPr>
          <a:xfrm>
            <a:off x="642829" y="2303912"/>
            <a:ext cx="8130549" cy="1169551"/>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 Is it clear how to contact this person?</a:t>
            </a:r>
          </a:p>
          <a:p>
            <a:pPr marL="363538" indent="-363538">
              <a:spcBef>
                <a:spcPts val="600"/>
              </a:spcBef>
            </a:pPr>
            <a:r>
              <a:rPr lang="en-US" altLang="zh-TW" sz="2000" dirty="0">
                <a:latin typeface="Calibri" panose="020F0502020204030204" pitchFamily="34" charset="0"/>
              </a:rPr>
              <a:t>• Is the style appropriate?</a:t>
            </a:r>
          </a:p>
          <a:p>
            <a:pPr marL="363538" indent="-363538">
              <a:spcBef>
                <a:spcPts val="600"/>
              </a:spcBef>
            </a:pPr>
            <a:r>
              <a:rPr lang="en-US" altLang="zh-TW" sz="2000" dirty="0">
                <a:latin typeface="Calibri" panose="020F0502020204030204" pitchFamily="34" charset="0"/>
              </a:rPr>
              <a:t>• Does the person sound like a good candidate?</a:t>
            </a:r>
            <a:endParaRPr lang="zh-TW" altLang="en-US" sz="2000" dirty="0">
              <a:latin typeface="Calibri" panose="020F0502020204030204" pitchFamily="34" charset="0"/>
            </a:endParaRPr>
          </a:p>
        </p:txBody>
      </p:sp>
      <p:sp>
        <p:nvSpPr>
          <p:cNvPr id="6" name="矩形 5">
            <a:extLst>
              <a:ext uri="{FF2B5EF4-FFF2-40B4-BE49-F238E27FC236}">
                <a16:creationId xmlns:a16="http://schemas.microsoft.com/office/drawing/2014/main" id="{9BABB7CD-7CA0-4F36-9BC3-F8B7018B092B}"/>
              </a:ext>
            </a:extLst>
          </p:cNvPr>
          <p:cNvSpPr/>
          <p:nvPr/>
        </p:nvSpPr>
        <p:spPr>
          <a:xfrm>
            <a:off x="315069" y="148182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6</a:t>
            </a:r>
            <a:r>
              <a:rPr lang="en-US" altLang="zh-TW" sz="2000" dirty="0">
                <a:solidFill>
                  <a:srgbClr val="E60000"/>
                </a:solidFill>
                <a:latin typeface="Calibri" panose="020F0502020204030204" pitchFamily="34" charset="0"/>
              </a:rPr>
              <a:t> 	</a:t>
            </a:r>
            <a:r>
              <a:rPr lang="en-US" altLang="zh-TW" sz="2000" dirty="0">
                <a:solidFill>
                  <a:srgbClr val="000000"/>
                </a:solidFill>
                <a:latin typeface="Calibri" panose="020F0502020204030204" pitchFamily="34" charset="0"/>
              </a:rPr>
              <a:t>Exchange letters with your partner. Use these questions to check your partner’s letter.</a:t>
            </a:r>
            <a:endParaRPr lang="zh-TW" altLang="en-US" sz="2000" dirty="0">
              <a:solidFill>
                <a:srgbClr val="000000"/>
              </a:solidFill>
              <a:latin typeface="Calibri" panose="020F0502020204030204" pitchFamily="34" charset="0"/>
            </a:endParaRPr>
          </a:p>
        </p:txBody>
      </p:sp>
      <p:sp>
        <p:nvSpPr>
          <p:cNvPr id="8" name="矩形 7">
            <a:extLst>
              <a:ext uri="{FF2B5EF4-FFF2-40B4-BE49-F238E27FC236}">
                <a16:creationId xmlns:a16="http://schemas.microsoft.com/office/drawing/2014/main" id="{9BABB7CD-7CA0-4F36-9BC3-F8B7018B092B}"/>
              </a:ext>
            </a:extLst>
          </p:cNvPr>
          <p:cNvSpPr/>
          <p:nvPr/>
        </p:nvSpPr>
        <p:spPr>
          <a:xfrm>
            <a:off x="304794" y="398871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7</a:t>
            </a:r>
            <a:r>
              <a:rPr lang="en-US" altLang="zh-TW" sz="2000" dirty="0">
                <a:solidFill>
                  <a:srgbClr val="E60000"/>
                </a:solidFill>
                <a:latin typeface="Calibri" panose="020F0502020204030204" pitchFamily="34" charset="0"/>
              </a:rPr>
              <a:t> 	</a:t>
            </a:r>
            <a:r>
              <a:rPr lang="en-US" altLang="zh-TW" sz="2000" dirty="0">
                <a:solidFill>
                  <a:srgbClr val="000000"/>
                </a:solidFill>
                <a:latin typeface="Calibri" panose="020F0502020204030204" pitchFamily="34" charset="0"/>
              </a:rPr>
              <a:t>On the basis of the letter your partner has written, would you give him/her an interview? Explain your reasons to your partner.</a:t>
            </a:r>
            <a:endParaRPr lang="zh-TW" altLang="en-US" sz="2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57645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6" y="71931"/>
            <a:ext cx="7696200" cy="1754326"/>
          </a:xfrm>
          <a:prstGeom prst="rect">
            <a:avLst/>
          </a:prstGeom>
        </p:spPr>
        <p:txBody>
          <a:bodyPr wrap="square">
            <a:spAutoFit/>
          </a:bodyPr>
          <a:lstStyle/>
          <a:p>
            <a:pPr marL="720725" indent="-720725">
              <a:tabLst>
                <a:tab pos="720725" algn="l"/>
              </a:tabLst>
            </a:pPr>
            <a:r>
              <a:rPr lang="en-US" altLang="zh-TW" sz="5200" b="1" dirty="0">
                <a:solidFill>
                  <a:srgbClr val="E60000"/>
                </a:solidFill>
                <a:latin typeface="Calibri" panose="020F0502020204030204" pitchFamily="34" charset="0"/>
                <a:cs typeface="Calibri" panose="020F0502020204030204" pitchFamily="34" charset="0"/>
              </a:rPr>
              <a:t>4f</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Everest tourism changed Sherpa lives</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4" y="2289155"/>
            <a:ext cx="5134030"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Look at the photo and read the caption. Where do Sherpa people live? What is the area famous for?</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708334"/>
            <a:ext cx="839562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Before you watch</a:t>
            </a:r>
            <a:endParaRPr lang="zh-TW" altLang="en-US" sz="3200" dirty="0">
              <a:solidFill>
                <a:srgbClr val="E60000"/>
              </a:solidFill>
              <a:latin typeface="Calibri" panose="020F0502020204030204" pitchFamily="34" charset="0"/>
            </a:endParaRPr>
          </a:p>
        </p:txBody>
      </p:sp>
      <p:grpSp>
        <p:nvGrpSpPr>
          <p:cNvPr id="19" name="群組 18">
            <a:extLst>
              <a:ext uri="{FF2B5EF4-FFF2-40B4-BE49-F238E27FC236}">
                <a16:creationId xmlns:a16="http://schemas.microsoft.com/office/drawing/2014/main" id="{3E91A1CB-4D90-4C1D-8CE8-2F85AE0E9924}"/>
              </a:ext>
            </a:extLst>
          </p:cNvPr>
          <p:cNvGrpSpPr/>
          <p:nvPr/>
        </p:nvGrpSpPr>
        <p:grpSpPr>
          <a:xfrm>
            <a:off x="5192010" y="931935"/>
            <a:ext cx="828000" cy="828000"/>
            <a:chOff x="5059555" y="183493"/>
            <a:chExt cx="828000" cy="828000"/>
          </a:xfrm>
        </p:grpSpPr>
        <p:sp>
          <p:nvSpPr>
            <p:cNvPr id="6" name="矩形: 圓角 5">
              <a:extLst>
                <a:ext uri="{FF2B5EF4-FFF2-40B4-BE49-F238E27FC236}">
                  <a16:creationId xmlns:a16="http://schemas.microsoft.com/office/drawing/2014/main" id="{E124ADD5-DFF1-4124-8979-EA3D88E27C1A}"/>
                </a:ext>
              </a:extLst>
            </p:cNvPr>
            <p:cNvSpPr/>
            <p:nvPr/>
          </p:nvSpPr>
          <p:spPr>
            <a:xfrm>
              <a:off x="5181600" y="450194"/>
              <a:ext cx="413655" cy="31568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梯形 10">
              <a:extLst>
                <a:ext uri="{FF2B5EF4-FFF2-40B4-BE49-F238E27FC236}">
                  <a16:creationId xmlns:a16="http://schemas.microsoft.com/office/drawing/2014/main" id="{4C53D06B-F6BC-4281-B06C-E78C64DB2B08}"/>
                </a:ext>
              </a:extLst>
            </p:cNvPr>
            <p:cNvSpPr/>
            <p:nvPr/>
          </p:nvSpPr>
          <p:spPr>
            <a:xfrm rot="16200000">
              <a:off x="5597999" y="512681"/>
              <a:ext cx="238602" cy="170255"/>
            </a:xfrm>
            <a:prstGeom prst="trapezoid">
              <a:avLst>
                <a:gd name="adj" fmla="val 2797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A749373A-0F78-499D-B972-CC253775922E}"/>
                </a:ext>
              </a:extLst>
            </p:cNvPr>
            <p:cNvSpPr/>
            <p:nvPr/>
          </p:nvSpPr>
          <p:spPr>
            <a:xfrm>
              <a:off x="5059555" y="183493"/>
              <a:ext cx="828000" cy="82800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矩形 13">
            <a:extLst>
              <a:ext uri="{FF2B5EF4-FFF2-40B4-BE49-F238E27FC236}">
                <a16:creationId xmlns:a16="http://schemas.microsoft.com/office/drawing/2014/main" id="{BDEDFB82-5A1F-4BA5-90D6-3AE1DE634672}"/>
              </a:ext>
            </a:extLst>
          </p:cNvPr>
          <p:cNvSpPr/>
          <p:nvPr/>
        </p:nvSpPr>
        <p:spPr>
          <a:xfrm>
            <a:off x="723152" y="3261078"/>
            <a:ext cx="4737962" cy="948978"/>
          </a:xfrm>
          <a:prstGeom prst="rect">
            <a:avLst/>
          </a:prstGeom>
        </p:spPr>
        <p:txBody>
          <a:bodyPr wrap="square">
            <a:spAutoFit/>
          </a:bodyPr>
          <a:lstStyle/>
          <a:p>
            <a:pPr>
              <a:spcBef>
                <a:spcPts val="200"/>
              </a:spcBef>
            </a:pPr>
            <a:r>
              <a:rPr lang="en-US" altLang="zh-TW" b="1" dirty="0">
                <a:solidFill>
                  <a:srgbClr val="FF0066"/>
                </a:solidFill>
                <a:latin typeface="Segoe Print" panose="02000600000000000000" pitchFamily="2" charset="0"/>
              </a:rPr>
              <a:t>Sherpa people live in Nepal / in the Himalayas / near Mount Everest. </a:t>
            </a:r>
          </a:p>
          <a:p>
            <a:pPr>
              <a:spcBef>
                <a:spcPts val="200"/>
              </a:spcBef>
            </a:pPr>
            <a:r>
              <a:rPr lang="en-US" altLang="zh-TW" b="1" dirty="0">
                <a:solidFill>
                  <a:srgbClr val="FF0066"/>
                </a:solidFill>
                <a:latin typeface="Segoe Print" panose="02000600000000000000" pitchFamily="2" charset="0"/>
              </a:rPr>
              <a:t>The area is famous for mountaineering.</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AE593240-47B2-49C6-9842-FB4F96487C44}"/>
              </a:ext>
            </a:extLst>
          </p:cNvPr>
          <p:cNvSpPr/>
          <p:nvPr/>
        </p:nvSpPr>
        <p:spPr>
          <a:xfrm>
            <a:off x="6096212" y="1365470"/>
            <a:ext cx="2934060" cy="584775"/>
          </a:xfrm>
          <a:prstGeom prst="rect">
            <a:avLst/>
          </a:prstGeom>
        </p:spPr>
        <p:txBody>
          <a:bodyPr wrap="square">
            <a:spAutoFit/>
          </a:bodyPr>
          <a:lstStyle/>
          <a:p>
            <a:r>
              <a:rPr lang="en-US" altLang="zh-TW" sz="1600" dirty="0">
                <a:solidFill>
                  <a:schemeClr val="tx1">
                    <a:lumMod val="85000"/>
                    <a:lumOff val="15000"/>
                  </a:schemeClr>
                </a:solidFill>
                <a:latin typeface="Corbel" panose="020B0503020204020204" pitchFamily="34" charset="0"/>
              </a:rPr>
              <a:t>Without Sherpas, it is impossible for people to climb Everest.</a:t>
            </a:r>
            <a:endParaRPr lang="zh-TW" altLang="en-US" sz="1600" dirty="0">
              <a:solidFill>
                <a:schemeClr val="tx1">
                  <a:lumMod val="85000"/>
                  <a:lumOff val="15000"/>
                </a:schemeClr>
              </a:solidFill>
              <a:latin typeface="Corbel" panose="020B0503020204020204"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5682212" y="1934759"/>
            <a:ext cx="3461788" cy="3258460"/>
          </a:xfrm>
          <a:prstGeom prst="rect">
            <a:avLst/>
          </a:prstGeom>
          <a:noFill/>
          <a:ln w="9525">
            <a:noFill/>
            <a:miter lim="800000"/>
            <a:headEnd/>
            <a:tailEnd/>
          </a:ln>
        </p:spPr>
      </p:pic>
      <p:sp>
        <p:nvSpPr>
          <p:cNvPr id="17" name="矩形 16">
            <a:extLst>
              <a:ext uri="{FF2B5EF4-FFF2-40B4-BE49-F238E27FC236}">
                <a16:creationId xmlns:a16="http://schemas.microsoft.com/office/drawing/2014/main" id="{2BC494CB-3159-4141-AF82-56239A455D45}"/>
              </a:ext>
            </a:extLst>
          </p:cNvPr>
          <p:cNvSpPr/>
          <p:nvPr/>
        </p:nvSpPr>
        <p:spPr>
          <a:xfrm>
            <a:off x="315795" y="4174264"/>
            <a:ext cx="5145319"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Do you think Everest tourism is a good thing or a bad thing for </a:t>
            </a:r>
            <a:r>
              <a:rPr lang="en-US" altLang="zh-TW" sz="2000" dirty="0" err="1">
                <a:latin typeface="Calibri" panose="020F0502020204030204" pitchFamily="34" charset="0"/>
              </a:rPr>
              <a:t>Sherpas</a:t>
            </a:r>
            <a:r>
              <a:rPr lang="en-US" altLang="zh-TW" sz="2000" dirty="0">
                <a:latin typeface="Calibri" panose="020F0502020204030204" pitchFamily="34" charset="0"/>
              </a:rPr>
              <a:t>? Give your reasons.</a:t>
            </a:r>
            <a:endParaRPr lang="zh-TW" altLang="en-US" sz="2000" dirty="0">
              <a:latin typeface="Calibri" panose="020F0502020204030204" pitchFamily="34" charset="0"/>
            </a:endParaRPr>
          </a:p>
        </p:txBody>
      </p:sp>
      <p:sp>
        <p:nvSpPr>
          <p:cNvPr id="20" name="矩形 19">
            <a:extLst>
              <a:ext uri="{FF2B5EF4-FFF2-40B4-BE49-F238E27FC236}">
                <a16:creationId xmlns:a16="http://schemas.microsoft.com/office/drawing/2014/main" id="{351613E4-ADFA-4A93-924C-5732EA3AA07F}"/>
              </a:ext>
            </a:extLst>
          </p:cNvPr>
          <p:cNvSpPr/>
          <p:nvPr/>
        </p:nvSpPr>
        <p:spPr>
          <a:xfrm>
            <a:off x="1430859" y="5182333"/>
            <a:ext cx="7292249" cy="1251625"/>
          </a:xfrm>
          <a:prstGeom prst="rect">
            <a:avLst/>
          </a:prstGeom>
        </p:spPr>
        <p:txBody>
          <a:bodyPr wrap="square">
            <a:spAutoFit/>
          </a:bodyPr>
          <a:lstStyle/>
          <a:p>
            <a:pPr>
              <a:spcBef>
                <a:spcPts val="200"/>
              </a:spcBef>
            </a:pPr>
            <a:r>
              <a:rPr lang="en-US" altLang="zh-TW" b="1" dirty="0">
                <a:solidFill>
                  <a:srgbClr val="FF0066"/>
                </a:solidFill>
                <a:latin typeface="Segoe Print" panose="02000600000000000000" pitchFamily="2" charset="0"/>
              </a:rPr>
              <a:t>EXAMPLE ANSWERS</a:t>
            </a:r>
          </a:p>
          <a:p>
            <a:pPr>
              <a:spcBef>
                <a:spcPts val="200"/>
              </a:spcBef>
            </a:pPr>
            <a:r>
              <a:rPr lang="en-US" altLang="zh-TW" b="1" dirty="0">
                <a:solidFill>
                  <a:srgbClr val="FF0066"/>
                </a:solidFill>
                <a:latin typeface="Segoe Print" panose="02000600000000000000" pitchFamily="2" charset="0"/>
              </a:rPr>
              <a:t>Good things: work, money, maintaining their way of life</a:t>
            </a:r>
          </a:p>
          <a:p>
            <a:pPr>
              <a:spcBef>
                <a:spcPts val="200"/>
              </a:spcBef>
            </a:pPr>
            <a:r>
              <a:rPr lang="en-US" altLang="zh-TW" b="1" dirty="0">
                <a:solidFill>
                  <a:srgbClr val="FF0066"/>
                </a:solidFill>
                <a:latin typeface="Segoe Print" panose="02000600000000000000" pitchFamily="2" charset="0"/>
              </a:rPr>
              <a:t>Bad things: too many outside influences, changing traditional way of life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16849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ipe(left)">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wipe(left)">
                                      <p:cBhvr>
                                        <p:cTn id="17" dur="500"/>
                                        <p:tgtEl>
                                          <p:spTgt spid="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wipe(left)">
                                      <p:cBhvr>
                                        <p:cTn id="22"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rPr>
              <a:t>3	Key vocabulary</a:t>
            </a:r>
            <a:endParaRPr lang="zh-TW" altLang="en-US" sz="2000" b="1" dirty="0">
              <a:solidFill>
                <a:srgbClr val="E60000"/>
              </a:solidFill>
              <a:latin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ED924450-9D5C-4039-A910-E8EB2DF8C859}"/>
              </a:ext>
            </a:extLst>
          </p:cNvPr>
          <p:cNvSpPr/>
          <p:nvPr/>
        </p:nvSpPr>
        <p:spPr>
          <a:xfrm>
            <a:off x="656272" y="1291549"/>
            <a:ext cx="8116389" cy="3920689"/>
          </a:xfrm>
          <a:prstGeom prst="rect">
            <a:avLst/>
          </a:prstGeom>
        </p:spPr>
        <p:txBody>
          <a:bodyPr wrap="square">
            <a:spAutoFit/>
          </a:bodyPr>
          <a:lstStyle/>
          <a:p>
            <a:pPr marL="361950" indent="-361950">
              <a:lnSpc>
                <a:spcPts val="2700"/>
              </a:lnSpc>
              <a:spcBef>
                <a:spcPts val="600"/>
              </a:spcBef>
            </a:pPr>
            <a:r>
              <a:rPr lang="en-US" altLang="zh-TW" sz="2000" dirty="0">
                <a:latin typeface="Calibri" panose="020F0502020204030204" pitchFamily="34" charset="0"/>
              </a:rPr>
              <a:t>1 	Some people do two jobs to increase their _______________.</a:t>
            </a:r>
          </a:p>
          <a:p>
            <a:pPr marL="361950" indent="-361950">
              <a:lnSpc>
                <a:spcPts val="2700"/>
              </a:lnSpc>
              <a:spcBef>
                <a:spcPts val="600"/>
              </a:spcBef>
            </a:pPr>
            <a:r>
              <a:rPr lang="en-US" altLang="zh-TW" sz="2000" dirty="0">
                <a:latin typeface="Calibri" panose="020F0502020204030204" pitchFamily="34" charset="0"/>
              </a:rPr>
              <a:t>2 	My _______________ is very different to my parents’ generation. They live quite simply.</a:t>
            </a:r>
          </a:p>
          <a:p>
            <a:pPr marL="361950" indent="-361950">
              <a:lnSpc>
                <a:spcPts val="2700"/>
              </a:lnSpc>
              <a:spcBef>
                <a:spcPts val="600"/>
              </a:spcBef>
            </a:pPr>
            <a:r>
              <a:rPr lang="en-US" altLang="zh-TW" sz="2000" dirty="0">
                <a:latin typeface="Calibri" panose="020F0502020204030204" pitchFamily="34" charset="0"/>
              </a:rPr>
              <a:t>3	One per cent of the world’s population owns forty per cent of the world’s _______________.</a:t>
            </a:r>
          </a:p>
          <a:p>
            <a:pPr marL="361950" indent="-361950">
              <a:lnSpc>
                <a:spcPts val="2700"/>
              </a:lnSpc>
              <a:spcBef>
                <a:spcPts val="600"/>
              </a:spcBef>
            </a:pPr>
            <a:r>
              <a:rPr lang="en-US" altLang="zh-TW" sz="2000" dirty="0">
                <a:latin typeface="Calibri" panose="020F0502020204030204" pitchFamily="34" charset="0"/>
              </a:rPr>
              <a:t>4	There are _______________ differences between my first job and my current job – it was a big shock at first.</a:t>
            </a:r>
          </a:p>
          <a:p>
            <a:pPr marL="361950" indent="-361950">
              <a:lnSpc>
                <a:spcPts val="2700"/>
              </a:lnSpc>
              <a:spcBef>
                <a:spcPts val="600"/>
              </a:spcBef>
            </a:pPr>
            <a:r>
              <a:rPr lang="en-US" altLang="zh-TW" sz="2000" dirty="0">
                <a:latin typeface="Calibri" panose="020F0502020204030204" pitchFamily="34" charset="0"/>
              </a:rPr>
              <a:t>5 	I’m training to go on the next international _______________ across Antarctica.</a:t>
            </a:r>
          </a:p>
          <a:p>
            <a:pPr marL="361950" indent="-361950">
              <a:lnSpc>
                <a:spcPts val="2700"/>
              </a:lnSpc>
              <a:spcBef>
                <a:spcPts val="600"/>
              </a:spcBef>
            </a:pPr>
            <a:r>
              <a:rPr lang="en-US" altLang="zh-TW" sz="2000" dirty="0">
                <a:latin typeface="Calibri" panose="020F0502020204030204" pitchFamily="34" charset="0"/>
              </a:rPr>
              <a:t>6 	We live in an _______________ society, and mainly keep sheep and cows.</a:t>
            </a:r>
            <a:endParaRPr lang="zh-TW" altLang="en-US" sz="2000" dirty="0">
              <a:latin typeface="Calibri" panose="020F0502020204030204" pitchFamily="34" charset="0"/>
            </a:endParaRPr>
          </a:p>
        </p:txBody>
      </p:sp>
      <p:sp>
        <p:nvSpPr>
          <p:cNvPr id="16" name="矩形 15">
            <a:extLst>
              <a:ext uri="{FF2B5EF4-FFF2-40B4-BE49-F238E27FC236}">
                <a16:creationId xmlns:a16="http://schemas.microsoft.com/office/drawing/2014/main" id="{A5E56244-0673-4317-A45D-FF8041ECA4A1}"/>
              </a:ext>
            </a:extLst>
          </p:cNvPr>
          <p:cNvSpPr/>
          <p:nvPr/>
        </p:nvSpPr>
        <p:spPr>
          <a:xfrm>
            <a:off x="316617" y="791804"/>
            <a:ext cx="8489133"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Read the sentences. Try to guess the missing words.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74752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A5E56244-0673-4317-A45D-FF8041ECA4A1}"/>
              </a:ext>
            </a:extLst>
          </p:cNvPr>
          <p:cNvSpPr/>
          <p:nvPr/>
        </p:nvSpPr>
        <p:spPr>
          <a:xfrm>
            <a:off x="304909" y="288068"/>
            <a:ext cx="8489132"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b</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spc="10" dirty="0">
                <a:latin typeface="Calibri" panose="020F0502020204030204" pitchFamily="34" charset="0"/>
              </a:rPr>
              <a:t>Read the words in bold and their definitions. The words are used in the video. </a:t>
            </a:r>
            <a:r>
              <a:rPr lang="en-US" altLang="zh-TW" sz="2000" dirty="0">
                <a:latin typeface="Calibri" panose="020F0502020204030204" pitchFamily="34" charset="0"/>
              </a:rPr>
              <a:t>Complete the sentences in Exercise 3a with the words.</a:t>
            </a:r>
            <a:endParaRPr lang="zh-TW" altLang="en-US" sz="2000" dirty="0">
              <a:latin typeface="Calibri" panose="020F0502020204030204" pitchFamily="34" charset="0"/>
            </a:endParaRPr>
          </a:p>
        </p:txBody>
      </p:sp>
      <p:sp>
        <p:nvSpPr>
          <p:cNvPr id="7" name="文字方塊 6">
            <a:extLst>
              <a:ext uri="{FF2B5EF4-FFF2-40B4-BE49-F238E27FC236}">
                <a16:creationId xmlns:a16="http://schemas.microsoft.com/office/drawing/2014/main" id="{B4A2556C-A9F0-4D04-9908-E65BB9446E2F}"/>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BDEDFB82-5A1F-4BA5-90D6-3AE1DE634672}"/>
              </a:ext>
            </a:extLst>
          </p:cNvPr>
          <p:cNvSpPr/>
          <p:nvPr/>
        </p:nvSpPr>
        <p:spPr>
          <a:xfrm>
            <a:off x="946094" y="3810990"/>
            <a:ext cx="7766391" cy="2139047"/>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income</a:t>
            </a:r>
          </a:p>
          <a:p>
            <a:pPr marL="360363" indent="-360363">
              <a:spcBef>
                <a:spcPts val="600"/>
              </a:spcBef>
            </a:pPr>
            <a:r>
              <a:rPr lang="en-US" altLang="zh-TW" b="1" dirty="0">
                <a:solidFill>
                  <a:srgbClr val="FF0066"/>
                </a:solidFill>
                <a:latin typeface="Segoe Print" panose="02000600000000000000" pitchFamily="2" charset="0"/>
              </a:rPr>
              <a:t>2 	lifestyle</a:t>
            </a:r>
          </a:p>
          <a:p>
            <a:pPr marL="360363" indent="-360363">
              <a:spcBef>
                <a:spcPts val="600"/>
              </a:spcBef>
            </a:pPr>
            <a:r>
              <a:rPr lang="en-US" altLang="zh-TW" b="1" dirty="0">
                <a:solidFill>
                  <a:srgbClr val="FF0066"/>
                </a:solidFill>
                <a:latin typeface="Segoe Print" panose="02000600000000000000" pitchFamily="2" charset="0"/>
              </a:rPr>
              <a:t>3	wealth</a:t>
            </a:r>
          </a:p>
          <a:p>
            <a:pPr marL="360363" indent="-360363">
              <a:spcBef>
                <a:spcPts val="600"/>
              </a:spcBef>
            </a:pPr>
            <a:r>
              <a:rPr lang="en-US" altLang="zh-TW" b="1" dirty="0">
                <a:solidFill>
                  <a:srgbClr val="FF0066"/>
                </a:solidFill>
                <a:latin typeface="Segoe Print" panose="02000600000000000000" pitchFamily="2" charset="0"/>
              </a:rPr>
              <a:t>4 	substantial</a:t>
            </a:r>
          </a:p>
          <a:p>
            <a:pPr marL="360363" indent="-360363">
              <a:spcBef>
                <a:spcPts val="600"/>
              </a:spcBef>
            </a:pPr>
            <a:r>
              <a:rPr lang="en-US" altLang="zh-TW" b="1" dirty="0">
                <a:solidFill>
                  <a:srgbClr val="FF0066"/>
                </a:solidFill>
                <a:latin typeface="Segoe Print" panose="02000600000000000000" pitchFamily="2" charset="0"/>
              </a:rPr>
              <a:t>5 	expedition</a:t>
            </a:r>
          </a:p>
          <a:p>
            <a:pPr marL="360363" indent="-360363">
              <a:spcBef>
                <a:spcPts val="600"/>
              </a:spcBef>
            </a:pPr>
            <a:r>
              <a:rPr lang="en-US" altLang="zh-TW" b="1" dirty="0">
                <a:solidFill>
                  <a:srgbClr val="FF0066"/>
                </a:solidFill>
                <a:latin typeface="Segoe Print" panose="02000600000000000000" pitchFamily="2" charset="0"/>
              </a:rPr>
              <a:t>6 	agrarian</a:t>
            </a:r>
            <a:endParaRPr lang="zh-TW" altLang="en-US" b="1" dirty="0">
              <a:solidFill>
                <a:srgbClr val="FF0066"/>
              </a:solidFill>
              <a:latin typeface="Segoe Print" panose="02000600000000000000" pitchFamily="2" charset="0"/>
            </a:endParaRPr>
          </a:p>
        </p:txBody>
      </p:sp>
      <p:sp>
        <p:nvSpPr>
          <p:cNvPr id="5" name="矩形 4">
            <a:extLst>
              <a:ext uri="{FF2B5EF4-FFF2-40B4-BE49-F238E27FC236}">
                <a16:creationId xmlns:a16="http://schemas.microsoft.com/office/drawing/2014/main" id="{ED924450-9D5C-4039-A910-E8EB2DF8C859}"/>
              </a:ext>
            </a:extLst>
          </p:cNvPr>
          <p:cNvSpPr/>
          <p:nvPr/>
        </p:nvSpPr>
        <p:spPr>
          <a:xfrm>
            <a:off x="656272" y="1096340"/>
            <a:ext cx="8116389" cy="2535694"/>
          </a:xfrm>
          <a:prstGeom prst="rect">
            <a:avLst/>
          </a:prstGeom>
        </p:spPr>
        <p:txBody>
          <a:bodyPr wrap="square">
            <a:spAutoFit/>
          </a:bodyPr>
          <a:lstStyle/>
          <a:p>
            <a:pPr marL="361950" indent="-361950">
              <a:lnSpc>
                <a:spcPts val="2700"/>
              </a:lnSpc>
              <a:spcBef>
                <a:spcPts val="600"/>
              </a:spcBef>
            </a:pPr>
            <a:r>
              <a:rPr lang="en-US" altLang="zh-TW" sz="2000" dirty="0">
                <a:latin typeface="Calibri" panose="020F0502020204030204" pitchFamily="34" charset="0"/>
              </a:rPr>
              <a:t>a 	</a:t>
            </a:r>
            <a:r>
              <a:rPr lang="en-US" altLang="zh-TW" sz="2000" b="1" dirty="0">
                <a:latin typeface="Calibri" panose="020F0502020204030204" pitchFamily="34" charset="0"/>
              </a:rPr>
              <a:t>agrarian </a:t>
            </a:r>
            <a:r>
              <a:rPr lang="en-US" altLang="zh-TW" sz="2000" dirty="0">
                <a:latin typeface="Calibri" panose="020F0502020204030204" pitchFamily="34" charset="0"/>
              </a:rPr>
              <a:t>(</a:t>
            </a:r>
            <a:r>
              <a:rPr lang="en-US" altLang="zh-TW" sz="2000" dirty="0" err="1">
                <a:latin typeface="Calibri" panose="020F0502020204030204" pitchFamily="34" charset="0"/>
              </a:rPr>
              <a:t>adj</a:t>
            </a:r>
            <a:r>
              <a:rPr lang="en-US" altLang="zh-TW" sz="2000" dirty="0">
                <a:latin typeface="Calibri" panose="020F0502020204030204" pitchFamily="34" charset="0"/>
              </a:rPr>
              <a:t>) based on farming</a:t>
            </a:r>
          </a:p>
          <a:p>
            <a:pPr marL="361950" indent="-361950">
              <a:lnSpc>
                <a:spcPts val="2700"/>
              </a:lnSpc>
              <a:spcBef>
                <a:spcPts val="600"/>
              </a:spcBef>
            </a:pPr>
            <a:r>
              <a:rPr lang="en-US" altLang="zh-TW" sz="2000" dirty="0">
                <a:latin typeface="Calibri" panose="020F0502020204030204" pitchFamily="34" charset="0"/>
              </a:rPr>
              <a:t>b 	</a:t>
            </a:r>
            <a:r>
              <a:rPr lang="en-US" altLang="zh-TW" sz="2000" b="1" dirty="0">
                <a:latin typeface="Calibri" panose="020F0502020204030204" pitchFamily="34" charset="0"/>
              </a:rPr>
              <a:t>expedition</a:t>
            </a:r>
            <a:r>
              <a:rPr lang="en-US" altLang="zh-TW" sz="2000" dirty="0">
                <a:latin typeface="Calibri" panose="020F0502020204030204" pitchFamily="34" charset="0"/>
              </a:rPr>
              <a:t> (n) an organized exploration or journey</a:t>
            </a:r>
          </a:p>
          <a:p>
            <a:pPr marL="361950" indent="-361950">
              <a:lnSpc>
                <a:spcPts val="2700"/>
              </a:lnSpc>
              <a:spcBef>
                <a:spcPts val="600"/>
              </a:spcBef>
            </a:pPr>
            <a:r>
              <a:rPr lang="en-US" altLang="zh-TW" sz="2000" dirty="0">
                <a:latin typeface="Calibri" panose="020F0502020204030204" pitchFamily="34" charset="0"/>
              </a:rPr>
              <a:t>c 	</a:t>
            </a:r>
            <a:r>
              <a:rPr lang="en-US" altLang="zh-TW" sz="2000" b="1" dirty="0">
                <a:latin typeface="Calibri" panose="020F0502020204030204" pitchFamily="34" charset="0"/>
              </a:rPr>
              <a:t>income </a:t>
            </a:r>
            <a:r>
              <a:rPr lang="en-US" altLang="zh-TW" sz="2000" dirty="0">
                <a:latin typeface="Calibri" panose="020F0502020204030204" pitchFamily="34" charset="0"/>
              </a:rPr>
              <a:t>(n) the money that you earn from a job</a:t>
            </a:r>
          </a:p>
          <a:p>
            <a:pPr marL="361950" indent="-361950">
              <a:lnSpc>
                <a:spcPts val="2700"/>
              </a:lnSpc>
              <a:spcBef>
                <a:spcPts val="600"/>
              </a:spcBef>
            </a:pPr>
            <a:r>
              <a:rPr lang="en-US" altLang="zh-TW" sz="2000" dirty="0">
                <a:latin typeface="Calibri" panose="020F0502020204030204" pitchFamily="34" charset="0"/>
              </a:rPr>
              <a:t>d 	</a:t>
            </a:r>
            <a:r>
              <a:rPr lang="en-US" altLang="zh-TW" sz="2000" b="1" dirty="0">
                <a:latin typeface="Calibri" panose="020F0502020204030204" pitchFamily="34" charset="0"/>
              </a:rPr>
              <a:t>lifestyle</a:t>
            </a:r>
            <a:r>
              <a:rPr lang="en-US" altLang="zh-TW" sz="2000" dirty="0">
                <a:latin typeface="Calibri" panose="020F0502020204030204" pitchFamily="34" charset="0"/>
              </a:rPr>
              <a:t> (n) the way a person lives, the typical things they do and own</a:t>
            </a:r>
          </a:p>
          <a:p>
            <a:pPr marL="361950" indent="-361950">
              <a:lnSpc>
                <a:spcPts val="2700"/>
              </a:lnSpc>
              <a:spcBef>
                <a:spcPts val="600"/>
              </a:spcBef>
            </a:pPr>
            <a:r>
              <a:rPr lang="en-US" altLang="zh-TW" sz="2000" dirty="0">
                <a:latin typeface="Calibri" panose="020F0502020204030204" pitchFamily="34" charset="0"/>
              </a:rPr>
              <a:t>e 	</a:t>
            </a:r>
            <a:r>
              <a:rPr lang="en-US" altLang="zh-TW" sz="2000" b="1" dirty="0">
                <a:latin typeface="Calibri" panose="020F0502020204030204" pitchFamily="34" charset="0"/>
              </a:rPr>
              <a:t>substantial</a:t>
            </a:r>
            <a:r>
              <a:rPr lang="en-US" altLang="zh-TW" sz="2000" dirty="0">
                <a:latin typeface="Calibri" panose="020F0502020204030204" pitchFamily="34" charset="0"/>
              </a:rPr>
              <a:t> (</a:t>
            </a:r>
            <a:r>
              <a:rPr lang="en-US" altLang="zh-TW" sz="2000" dirty="0" err="1">
                <a:latin typeface="Calibri" panose="020F0502020204030204" pitchFamily="34" charset="0"/>
              </a:rPr>
              <a:t>adj</a:t>
            </a:r>
            <a:r>
              <a:rPr lang="en-US" altLang="zh-TW" sz="2000" dirty="0">
                <a:latin typeface="Calibri" panose="020F0502020204030204" pitchFamily="34" charset="0"/>
              </a:rPr>
              <a:t>) large and important (quantity)</a:t>
            </a:r>
          </a:p>
          <a:p>
            <a:pPr marL="361950" indent="-361950">
              <a:lnSpc>
                <a:spcPts val="2700"/>
              </a:lnSpc>
              <a:spcBef>
                <a:spcPts val="600"/>
              </a:spcBef>
            </a:pPr>
            <a:r>
              <a:rPr lang="en-US" altLang="zh-TW" sz="2000" dirty="0">
                <a:latin typeface="Calibri" panose="020F0502020204030204" pitchFamily="34" charset="0"/>
              </a:rPr>
              <a:t>f 	</a:t>
            </a:r>
            <a:r>
              <a:rPr lang="en-US" altLang="zh-TW" sz="2000" b="1" dirty="0">
                <a:latin typeface="Calibri" panose="020F0502020204030204" pitchFamily="34" charset="0"/>
              </a:rPr>
              <a:t>wealth</a:t>
            </a:r>
            <a:r>
              <a:rPr lang="en-US" altLang="zh-TW" sz="2000" dirty="0">
                <a:latin typeface="Calibri" panose="020F0502020204030204" pitchFamily="34" charset="0"/>
              </a:rPr>
              <a:t> (n) the money a person has</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747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wipe(left)">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30326"/>
            <a:ext cx="8577834"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video. Check your ideas from Exercise 2.</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While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B233C075-00CF-46F6-A5E6-30D99A608559}"/>
              </a:ext>
            </a:extLst>
          </p:cNvPr>
          <p:cNvSpPr/>
          <p:nvPr/>
        </p:nvSpPr>
        <p:spPr>
          <a:xfrm>
            <a:off x="643884" y="2697337"/>
            <a:ext cx="8129609"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1 	The Sherpa</a:t>
            </a:r>
          </a:p>
          <a:p>
            <a:pPr marL="361950" indent="-361950">
              <a:spcBef>
                <a:spcPts val="600"/>
              </a:spcBef>
            </a:pPr>
            <a:r>
              <a:rPr lang="en-US" altLang="zh-TW" sz="2000" dirty="0">
                <a:latin typeface="Calibri" panose="020F0502020204030204" pitchFamily="34" charset="0"/>
              </a:rPr>
              <a:t>2 	The name Sherpa</a:t>
            </a:r>
          </a:p>
          <a:p>
            <a:pPr marL="361950" indent="-361950">
              <a:spcBef>
                <a:spcPts val="600"/>
              </a:spcBef>
            </a:pPr>
            <a:r>
              <a:rPr lang="en-US" altLang="zh-TW" sz="2000" dirty="0">
                <a:latin typeface="Calibri" panose="020F0502020204030204" pitchFamily="34" charset="0"/>
              </a:rPr>
              <a:t>3 	The Sherpa culture</a:t>
            </a:r>
          </a:p>
          <a:p>
            <a:pPr marL="361950" indent="-361950">
              <a:spcBef>
                <a:spcPts val="600"/>
              </a:spcBef>
            </a:pPr>
            <a:r>
              <a:rPr lang="en-US" altLang="zh-TW" sz="2000" dirty="0">
                <a:latin typeface="Calibri" panose="020F0502020204030204" pitchFamily="34" charset="0"/>
              </a:rPr>
              <a:t>4 	Sherpa society now</a:t>
            </a:r>
          </a:p>
        </p:txBody>
      </p:sp>
      <p:sp>
        <p:nvSpPr>
          <p:cNvPr id="15" name="矩形 14">
            <a:extLst>
              <a:ext uri="{FF2B5EF4-FFF2-40B4-BE49-F238E27FC236}">
                <a16:creationId xmlns:a16="http://schemas.microsoft.com/office/drawing/2014/main" id="{254F8CF1-C768-4165-B7F9-10E3ED68027D}"/>
              </a:ext>
            </a:extLst>
          </p:cNvPr>
          <p:cNvSpPr/>
          <p:nvPr/>
        </p:nvSpPr>
        <p:spPr>
          <a:xfrm>
            <a:off x="315182" y="1887487"/>
            <a:ext cx="857783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Watch the first part of the video (0.00–1.33) again. Match the beginnings of the sentences (1–4) with the endings (a–d).</a:t>
            </a:r>
            <a:endParaRPr lang="zh-TW" altLang="en-US" sz="2000"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3CB1366E-FB89-464C-89AF-D538BB41E3A3}"/>
              </a:ext>
            </a:extLst>
          </p:cNvPr>
          <p:cNvSpPr/>
          <p:nvPr/>
        </p:nvSpPr>
        <p:spPr>
          <a:xfrm>
            <a:off x="736302" y="1356731"/>
            <a:ext cx="4308309" cy="369332"/>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BF6ED7AE-4352-42AB-A9DB-3F29808366DA}"/>
              </a:ext>
            </a:extLst>
          </p:cNvPr>
          <p:cNvSpPr/>
          <p:nvPr/>
        </p:nvSpPr>
        <p:spPr>
          <a:xfrm>
            <a:off x="424554" y="2654511"/>
            <a:ext cx="336952" cy="160428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d</a:t>
            </a:r>
          </a:p>
          <a:p>
            <a:pPr>
              <a:lnSpc>
                <a:spcPts val="3000"/>
              </a:lnSpc>
            </a:pPr>
            <a:r>
              <a:rPr lang="en-US" altLang="zh-TW" b="1" dirty="0">
                <a:solidFill>
                  <a:srgbClr val="FF0066"/>
                </a:solidFill>
                <a:latin typeface="Segoe Print" panose="02000600000000000000" pitchFamily="2" charset="0"/>
              </a:rPr>
              <a:t>c</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pic>
        <p:nvPicPr>
          <p:cNvPr id="5122" name="Picture 2">
            <a:hlinkClick r:id="rId2" action="ppaction://hlinkfile"/>
          </p:cNvPr>
          <p:cNvPicPr>
            <a:picLocks noChangeAspect="1" noChangeArrowheads="1"/>
          </p:cNvPicPr>
          <p:nvPr/>
        </p:nvPicPr>
        <p:blipFill>
          <a:blip r:embed="rId3" cstate="print"/>
          <a:srcRect/>
          <a:stretch>
            <a:fillRect/>
          </a:stretch>
        </p:blipFill>
        <p:spPr bwMode="auto">
          <a:xfrm>
            <a:off x="6081274" y="981952"/>
            <a:ext cx="970920" cy="313200"/>
          </a:xfrm>
          <a:prstGeom prst="rect">
            <a:avLst/>
          </a:prstGeom>
          <a:noFill/>
          <a:ln w="9525">
            <a:noFill/>
            <a:miter lim="800000"/>
            <a:headEnd/>
            <a:tailEnd/>
          </a:ln>
        </p:spPr>
      </p:pic>
      <p:pic>
        <p:nvPicPr>
          <p:cNvPr id="21" name="Picture 2">
            <a:hlinkClick r:id="rId2" action="ppaction://hlinkfile"/>
          </p:cNvPr>
          <p:cNvPicPr>
            <a:picLocks noChangeAspect="1" noChangeArrowheads="1"/>
          </p:cNvPicPr>
          <p:nvPr/>
        </p:nvPicPr>
        <p:blipFill>
          <a:blip r:embed="rId3" cstate="print"/>
          <a:srcRect/>
          <a:stretch>
            <a:fillRect/>
          </a:stretch>
        </p:blipFill>
        <p:spPr bwMode="auto">
          <a:xfrm>
            <a:off x="5364608" y="2274891"/>
            <a:ext cx="970920" cy="313200"/>
          </a:xfrm>
          <a:prstGeom prst="rect">
            <a:avLst/>
          </a:prstGeom>
          <a:noFill/>
          <a:ln w="9525">
            <a:noFill/>
            <a:miter lim="800000"/>
            <a:headEnd/>
            <a:tailEnd/>
          </a:ln>
        </p:spPr>
      </p:pic>
      <p:sp>
        <p:nvSpPr>
          <p:cNvPr id="11" name="矩形 10">
            <a:extLst>
              <a:ext uri="{FF2B5EF4-FFF2-40B4-BE49-F238E27FC236}">
                <a16:creationId xmlns:a16="http://schemas.microsoft.com/office/drawing/2014/main" id="{A7A0FB58-998A-475C-9C20-648A5C46A7B6}"/>
              </a:ext>
            </a:extLst>
          </p:cNvPr>
          <p:cNvSpPr/>
          <p:nvPr/>
        </p:nvSpPr>
        <p:spPr>
          <a:xfrm>
            <a:off x="663286" y="4451508"/>
            <a:ext cx="7612387" cy="1554272"/>
          </a:xfrm>
          <a:prstGeom prst="rect">
            <a:avLst/>
          </a:prstGeom>
        </p:spPr>
        <p:txBody>
          <a:bodyPr wrap="square">
            <a:spAutoFit/>
          </a:bodyPr>
          <a:lstStyle/>
          <a:p>
            <a:pPr marL="361950" indent="-361950">
              <a:spcBef>
                <a:spcPts val="600"/>
              </a:spcBef>
            </a:pPr>
            <a:r>
              <a:rPr lang="en-US" altLang="zh-TW" sz="2000" dirty="0">
                <a:latin typeface="Calibri" panose="020F0502020204030204" pitchFamily="34" charset="0"/>
              </a:rPr>
              <a:t>a 	changed in 1953.</a:t>
            </a:r>
          </a:p>
          <a:p>
            <a:pPr marL="361950" indent="-361950">
              <a:spcBef>
                <a:spcPts val="600"/>
              </a:spcBef>
            </a:pPr>
            <a:r>
              <a:rPr lang="en-US" altLang="zh-TW" sz="2000" dirty="0">
                <a:latin typeface="Calibri" panose="020F0502020204030204" pitchFamily="34" charset="0"/>
              </a:rPr>
              <a:t>b 	has mobile phones and the internet.</a:t>
            </a:r>
          </a:p>
          <a:p>
            <a:pPr marL="361950" indent="-361950">
              <a:spcBef>
                <a:spcPts val="600"/>
              </a:spcBef>
            </a:pPr>
            <a:r>
              <a:rPr lang="en-US" altLang="zh-TW" sz="2000" dirty="0">
                <a:latin typeface="Calibri" panose="020F0502020204030204" pitchFamily="34" charset="0"/>
              </a:rPr>
              <a:t>c 	means ‘Easterner’.</a:t>
            </a:r>
          </a:p>
          <a:p>
            <a:pPr marL="361950" indent="-361950">
              <a:spcBef>
                <a:spcPts val="600"/>
              </a:spcBef>
            </a:pPr>
            <a:r>
              <a:rPr lang="en-US" altLang="zh-TW" sz="2000" dirty="0">
                <a:latin typeface="Calibri" panose="020F0502020204030204" pitchFamily="34" charset="0"/>
              </a:rPr>
              <a:t>d 	are one of seventy ethnic groups in Nepal.</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25559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left)">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left)">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wipe(left)">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42484" cy="1015663"/>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Look at the list of things </a:t>
            </a:r>
            <a:r>
              <a:rPr lang="en-US" altLang="zh-TW" sz="2000" dirty="0" err="1">
                <a:latin typeface="Calibri" panose="020F0502020204030204" pitchFamily="34" charset="0"/>
                <a:cs typeface="Calibri" panose="020F0502020204030204" pitchFamily="34" charset="0"/>
              </a:rPr>
              <a:t>Sherpas</a:t>
            </a:r>
            <a:r>
              <a:rPr lang="en-US" altLang="zh-TW" sz="2000" dirty="0">
                <a:latin typeface="Calibri" panose="020F0502020204030204" pitchFamily="34" charset="0"/>
                <a:cs typeface="Calibri" panose="020F0502020204030204" pitchFamily="34" charset="0"/>
              </a:rPr>
              <a:t> have gained and lost. Write G or L. Then watch the second part of the video (1.34 to the end) again and check your answers.</a:t>
            </a:r>
            <a:endParaRPr lang="zh-TW" altLang="en-US" sz="2000" dirty="0">
              <a:latin typeface="Calibri" panose="020F0502020204030204" pitchFamily="34" charset="0"/>
              <a:cs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5" name="矩形 4">
            <a:extLst>
              <a:ext uri="{FF2B5EF4-FFF2-40B4-BE49-F238E27FC236}">
                <a16:creationId xmlns:a16="http://schemas.microsoft.com/office/drawing/2014/main" id="{FCE432A9-D786-43F8-B236-8D3CFD72F6B6}"/>
              </a:ext>
            </a:extLst>
          </p:cNvPr>
          <p:cNvSpPr/>
          <p:nvPr/>
        </p:nvSpPr>
        <p:spPr>
          <a:xfrm>
            <a:off x="687810" y="1581248"/>
            <a:ext cx="4015649" cy="2323713"/>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education</a:t>
            </a:r>
          </a:p>
          <a:p>
            <a:pPr marL="360000" indent="-360000">
              <a:spcBef>
                <a:spcPts val="600"/>
              </a:spcBef>
            </a:pPr>
            <a:r>
              <a:rPr lang="en-US" altLang="zh-TW" sz="2000" dirty="0">
                <a:latin typeface="Calibri" panose="020F0502020204030204" pitchFamily="34" charset="0"/>
              </a:rPr>
              <a:t>2 	healthcare</a:t>
            </a:r>
          </a:p>
          <a:p>
            <a:pPr marL="360000" indent="-360000">
              <a:spcBef>
                <a:spcPts val="600"/>
              </a:spcBef>
            </a:pPr>
            <a:r>
              <a:rPr lang="en-US" altLang="zh-TW" sz="2000" dirty="0">
                <a:latin typeface="Calibri" panose="020F0502020204030204" pitchFamily="34" charset="0"/>
              </a:rPr>
              <a:t>3 	clothing</a:t>
            </a:r>
          </a:p>
          <a:p>
            <a:pPr marL="360000" indent="-360000">
              <a:spcBef>
                <a:spcPts val="600"/>
              </a:spcBef>
            </a:pPr>
            <a:r>
              <a:rPr lang="en-US" altLang="zh-TW" sz="2000" dirty="0">
                <a:latin typeface="Calibri" panose="020F0502020204030204" pitchFamily="34" charset="0"/>
              </a:rPr>
              <a:t>4 	wealth</a:t>
            </a:r>
          </a:p>
          <a:p>
            <a:pPr marL="360000" indent="-360000">
              <a:spcBef>
                <a:spcPts val="600"/>
              </a:spcBef>
            </a:pPr>
            <a:r>
              <a:rPr lang="en-US" altLang="zh-TW" sz="2000" dirty="0">
                <a:latin typeface="Calibri" panose="020F0502020204030204" pitchFamily="34" charset="0"/>
              </a:rPr>
              <a:t>5 	a simple life</a:t>
            </a:r>
          </a:p>
          <a:p>
            <a:pPr marL="360000" indent="-360000">
              <a:spcBef>
                <a:spcPts val="600"/>
              </a:spcBef>
            </a:pPr>
            <a:r>
              <a:rPr lang="en-US" altLang="zh-TW" sz="2000" dirty="0">
                <a:latin typeface="Calibri" panose="020F0502020204030204" pitchFamily="34" charset="0"/>
              </a:rPr>
              <a:t>6 	happiness</a:t>
            </a:r>
          </a:p>
        </p:txBody>
      </p:sp>
      <p:pic>
        <p:nvPicPr>
          <p:cNvPr id="16" name="Picture 2">
            <a:hlinkClick r:id="rId2" action="ppaction://hlinkfile"/>
          </p:cNvPr>
          <p:cNvPicPr>
            <a:picLocks noChangeAspect="1" noChangeArrowheads="1"/>
          </p:cNvPicPr>
          <p:nvPr/>
        </p:nvPicPr>
        <p:blipFill>
          <a:blip r:embed="rId3" cstate="print"/>
          <a:srcRect/>
          <a:stretch>
            <a:fillRect/>
          </a:stretch>
        </p:blipFill>
        <p:spPr bwMode="auto">
          <a:xfrm>
            <a:off x="2963239" y="986105"/>
            <a:ext cx="993599" cy="313200"/>
          </a:xfrm>
          <a:prstGeom prst="rect">
            <a:avLst/>
          </a:prstGeom>
          <a:noFill/>
          <a:ln w="9525">
            <a:noFill/>
            <a:miter lim="800000"/>
            <a:headEnd/>
            <a:tailEnd/>
          </a:ln>
        </p:spPr>
      </p:pic>
      <p:sp>
        <p:nvSpPr>
          <p:cNvPr id="17" name="矩形 16">
            <a:extLst>
              <a:ext uri="{FF2B5EF4-FFF2-40B4-BE49-F238E27FC236}">
                <a16:creationId xmlns:a16="http://schemas.microsoft.com/office/drawing/2014/main" id="{BF6ED7AE-4352-42AB-A9DB-3F29808366DA}"/>
              </a:ext>
            </a:extLst>
          </p:cNvPr>
          <p:cNvSpPr/>
          <p:nvPr/>
        </p:nvSpPr>
        <p:spPr>
          <a:xfrm>
            <a:off x="406784" y="1570466"/>
            <a:ext cx="362600" cy="2373727"/>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G</a:t>
            </a:r>
          </a:p>
          <a:p>
            <a:pPr>
              <a:lnSpc>
                <a:spcPts val="3000"/>
              </a:lnSpc>
            </a:pPr>
            <a:r>
              <a:rPr lang="en-US" altLang="zh-TW" b="1" dirty="0">
                <a:solidFill>
                  <a:srgbClr val="FF0066"/>
                </a:solidFill>
                <a:latin typeface="Segoe Print" panose="02000600000000000000" pitchFamily="2" charset="0"/>
              </a:rPr>
              <a:t>G</a:t>
            </a:r>
          </a:p>
          <a:p>
            <a:pPr>
              <a:lnSpc>
                <a:spcPts val="3000"/>
              </a:lnSpc>
            </a:pPr>
            <a:r>
              <a:rPr lang="en-US" altLang="zh-TW" b="1" dirty="0">
                <a:solidFill>
                  <a:srgbClr val="FF0066"/>
                </a:solidFill>
                <a:latin typeface="Segoe Print" panose="02000600000000000000" pitchFamily="2" charset="0"/>
              </a:rPr>
              <a:t>G</a:t>
            </a:r>
          </a:p>
          <a:p>
            <a:pPr>
              <a:lnSpc>
                <a:spcPts val="3000"/>
              </a:lnSpc>
            </a:pPr>
            <a:r>
              <a:rPr lang="en-US" altLang="zh-TW" b="1" dirty="0">
                <a:solidFill>
                  <a:srgbClr val="FF0066"/>
                </a:solidFill>
                <a:latin typeface="Segoe Print" panose="02000600000000000000" pitchFamily="2" charset="0"/>
              </a:rPr>
              <a:t>G</a:t>
            </a:r>
          </a:p>
          <a:p>
            <a:pPr>
              <a:lnSpc>
                <a:spcPts val="3000"/>
              </a:lnSpc>
            </a:pPr>
            <a:r>
              <a:rPr lang="en-US" altLang="zh-TW" b="1" dirty="0">
                <a:solidFill>
                  <a:srgbClr val="FF0066"/>
                </a:solidFill>
                <a:latin typeface="Segoe Print" panose="02000600000000000000" pitchFamily="2" charset="0"/>
              </a:rPr>
              <a:t>L</a:t>
            </a:r>
          </a:p>
          <a:p>
            <a:pPr>
              <a:lnSpc>
                <a:spcPts val="3000"/>
              </a:lnSpc>
            </a:pPr>
            <a:r>
              <a:rPr lang="en-US" altLang="zh-TW" b="1" dirty="0">
                <a:solidFill>
                  <a:srgbClr val="FF0066"/>
                </a:solidFill>
                <a:latin typeface="Segoe Print" panose="02000600000000000000" pitchFamily="2" charset="0"/>
              </a:rPr>
              <a:t>L</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0285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wipe(left)">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wipe(left)">
                                      <p:cBhvr>
                                        <p:cTn id="32"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8206323" cy="923330"/>
          </a:xfrm>
          <a:prstGeom prst="rect">
            <a:avLst/>
          </a:prstGeom>
        </p:spPr>
        <p:txBody>
          <a:bodyPr wrap="square">
            <a:spAutoFit/>
          </a:bodyPr>
          <a:lstStyle/>
          <a:p>
            <a:r>
              <a:rPr lang="en-US" altLang="zh-TW" sz="5200" b="1" dirty="0">
                <a:solidFill>
                  <a:srgbClr val="E60000"/>
                </a:solidFill>
                <a:latin typeface="Calibri" panose="020F0502020204030204" pitchFamily="34" charset="0"/>
                <a:cs typeface="Calibri" panose="020F0502020204030204" pitchFamily="34" charset="0"/>
              </a:rPr>
              <a:t>4a</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Will a robot take your job?</a:t>
            </a:r>
            <a:endParaRPr lang="zh-TW" altLang="en-US" sz="52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E99991C3-F504-40A5-8558-11506C3EFCB7}"/>
              </a:ext>
            </a:extLst>
          </p:cNvPr>
          <p:cNvSpPr/>
          <p:nvPr/>
        </p:nvSpPr>
        <p:spPr>
          <a:xfrm>
            <a:off x="327083" y="1765909"/>
            <a:ext cx="774840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Look at the sentences. How do we use </a:t>
            </a:r>
            <a:r>
              <a:rPr lang="en-US" altLang="zh-TW" sz="2000" i="1" dirty="0">
                <a:latin typeface="Calibri" panose="020F0502020204030204" pitchFamily="34" charset="0"/>
                <a:cs typeface="Calibri" panose="020F0502020204030204" pitchFamily="34" charset="0"/>
              </a:rPr>
              <a:t>job</a:t>
            </a:r>
            <a:r>
              <a:rPr lang="en-US" altLang="zh-TW" sz="2000" dirty="0">
                <a:latin typeface="Calibri" panose="020F0502020204030204" pitchFamily="34" charset="0"/>
                <a:cs typeface="Calibri" panose="020F0502020204030204" pitchFamily="34" charset="0"/>
              </a:rPr>
              <a:t> and </a:t>
            </a:r>
            <a:r>
              <a:rPr lang="en-US" altLang="zh-TW" sz="2000" i="1" dirty="0">
                <a:latin typeface="Calibri" panose="020F0502020204030204" pitchFamily="34" charset="0"/>
                <a:cs typeface="Calibri" panose="020F0502020204030204" pitchFamily="34" charset="0"/>
              </a:rPr>
              <a:t>work</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6" name="矩形 5">
            <a:extLst>
              <a:ext uri="{FF2B5EF4-FFF2-40B4-BE49-F238E27FC236}">
                <a16:creationId xmlns:a16="http://schemas.microsoft.com/office/drawing/2014/main" id="{DE1F8715-5851-4BBC-A0C2-A42C8BAC8C8D}"/>
              </a:ext>
            </a:extLst>
          </p:cNvPr>
          <p:cNvSpPr/>
          <p:nvPr/>
        </p:nvSpPr>
        <p:spPr>
          <a:xfrm>
            <a:off x="327485" y="1097389"/>
            <a:ext cx="8581833"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Word focus  </a:t>
            </a:r>
            <a:r>
              <a:rPr lang="en-US" altLang="zh-TW" sz="3200" b="1" i="1" dirty="0">
                <a:solidFill>
                  <a:schemeClr val="tx1">
                    <a:lumMod val="65000"/>
                    <a:lumOff val="35000"/>
                  </a:schemeClr>
                </a:solidFill>
                <a:latin typeface="Calibri" panose="020F0502020204030204" pitchFamily="34" charset="0"/>
              </a:rPr>
              <a:t>job</a:t>
            </a:r>
            <a:r>
              <a:rPr lang="en-US" altLang="zh-TW" sz="3200" b="1" dirty="0">
                <a:solidFill>
                  <a:schemeClr val="tx1">
                    <a:lumMod val="65000"/>
                    <a:lumOff val="35000"/>
                  </a:schemeClr>
                </a:solidFill>
                <a:latin typeface="Calibri" panose="020F0502020204030204" pitchFamily="34" charset="0"/>
              </a:rPr>
              <a:t> and </a:t>
            </a:r>
            <a:r>
              <a:rPr lang="en-US" altLang="zh-TW" sz="3200" b="1" i="1" dirty="0">
                <a:solidFill>
                  <a:schemeClr val="tx1">
                    <a:lumMod val="65000"/>
                    <a:lumOff val="35000"/>
                  </a:schemeClr>
                </a:solidFill>
                <a:latin typeface="Calibri" panose="020F0502020204030204" pitchFamily="34" charset="0"/>
              </a:rPr>
              <a:t>work</a:t>
            </a:r>
            <a:endParaRPr lang="zh-TW" altLang="en-US" sz="3200" b="1" i="1" dirty="0">
              <a:solidFill>
                <a:schemeClr val="tx1">
                  <a:lumMod val="65000"/>
                  <a:lumOff val="35000"/>
                </a:schemeClr>
              </a:solidFill>
              <a:latin typeface="Calibri" panose="020F0502020204030204" pitchFamily="34" charset="0"/>
            </a:endParaRPr>
          </a:p>
        </p:txBody>
      </p:sp>
      <p:sp>
        <p:nvSpPr>
          <p:cNvPr id="12" name="矩形 11"/>
          <p:cNvSpPr/>
          <p:nvPr/>
        </p:nvSpPr>
        <p:spPr>
          <a:xfrm>
            <a:off x="714053" y="2376772"/>
            <a:ext cx="7813497" cy="784830"/>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A lot of </a:t>
            </a:r>
            <a:r>
              <a:rPr lang="en-US" altLang="zh-TW" sz="2000" b="1" dirty="0">
                <a:latin typeface="Calibri" panose="020F0502020204030204" pitchFamily="34" charset="0"/>
              </a:rPr>
              <a:t>jobs</a:t>
            </a:r>
            <a:r>
              <a:rPr lang="en-US" altLang="zh-TW" sz="2000" dirty="0">
                <a:latin typeface="Calibri" panose="020F0502020204030204" pitchFamily="34" charset="0"/>
              </a:rPr>
              <a:t> are quite boring, but my </a:t>
            </a:r>
            <a:r>
              <a:rPr lang="en-US" altLang="zh-TW" sz="2000" b="1" dirty="0">
                <a:latin typeface="Calibri" panose="020F0502020204030204" pitchFamily="34" charset="0"/>
              </a:rPr>
              <a:t>job</a:t>
            </a:r>
            <a:r>
              <a:rPr lang="en-US" altLang="zh-TW" sz="2000" dirty="0">
                <a:latin typeface="Calibri" panose="020F0502020204030204" pitchFamily="34" charset="0"/>
              </a:rPr>
              <a:t> has lots of variety.</a:t>
            </a:r>
          </a:p>
          <a:p>
            <a:pPr marL="360000" indent="-360000">
              <a:spcBef>
                <a:spcPts val="600"/>
              </a:spcBef>
            </a:pPr>
            <a:r>
              <a:rPr lang="en-US" altLang="zh-TW" sz="2000" dirty="0">
                <a:latin typeface="Calibri" panose="020F0502020204030204" pitchFamily="34" charset="0"/>
              </a:rPr>
              <a:t>2 	I’ve </a:t>
            </a:r>
            <a:r>
              <a:rPr lang="en-US" altLang="zh-TW" sz="2000" b="1" dirty="0">
                <a:latin typeface="Calibri" panose="020F0502020204030204" pitchFamily="34" charset="0"/>
              </a:rPr>
              <a:t>worked</a:t>
            </a:r>
            <a:r>
              <a:rPr lang="en-US" altLang="zh-TW" sz="2000" dirty="0">
                <a:latin typeface="Calibri" panose="020F0502020204030204" pitchFamily="34" charset="0"/>
              </a:rPr>
              <a:t> as a firefighter for ten years – it can be hard </a:t>
            </a:r>
            <a:r>
              <a:rPr lang="en-US" altLang="zh-TW" sz="2000" b="1" dirty="0">
                <a:latin typeface="Calibri" panose="020F0502020204030204" pitchFamily="34" charset="0"/>
              </a:rPr>
              <a:t>work</a:t>
            </a:r>
            <a:r>
              <a:rPr lang="en-US" altLang="zh-TW" sz="2000" dirty="0">
                <a:latin typeface="Calibri" panose="020F0502020204030204" pitchFamily="34" charset="0"/>
              </a:rPr>
              <a:t>.</a:t>
            </a:r>
            <a:endParaRPr lang="zh-TW" altLang="en-US" sz="2000" dirty="0">
              <a:latin typeface="Calibri" panose="020F0502020204030204" pitchFamily="34" charset="0"/>
            </a:endParaRPr>
          </a:p>
        </p:txBody>
      </p:sp>
    </p:spTree>
    <p:extLst>
      <p:ext uri="{BB962C8B-B14F-4D97-AF65-F5344CB8AC3E}">
        <p14:creationId xmlns:p14="http://schemas.microsoft.com/office/powerpoint/2010/main" val="1992818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Everest tourism changed Sherpa lives</a:t>
            </a:r>
          </a:p>
        </p:txBody>
      </p:sp>
      <p:sp>
        <p:nvSpPr>
          <p:cNvPr id="2" name="矩形 1">
            <a:extLst>
              <a:ext uri="{FF2B5EF4-FFF2-40B4-BE49-F238E27FC236}">
                <a16:creationId xmlns:a16="http://schemas.microsoft.com/office/drawing/2014/main" id="{25E96E61-4891-4FD5-B4B6-DCB2320010F4}"/>
              </a:ext>
            </a:extLst>
          </p:cNvPr>
          <p:cNvSpPr/>
          <p:nvPr/>
        </p:nvSpPr>
        <p:spPr>
          <a:xfrm>
            <a:off x="308448" y="708335"/>
            <a:ext cx="8511944" cy="3770263"/>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1</a:t>
            </a:r>
          </a:p>
          <a:p>
            <a:pPr>
              <a:spcBef>
                <a:spcPts val="300"/>
              </a:spcBef>
            </a:pPr>
            <a:r>
              <a:rPr lang="en-US" altLang="zh-TW" sz="1600" b="1" i="1" dirty="0">
                <a:solidFill>
                  <a:schemeClr val="accent1">
                    <a:lumMod val="75000"/>
                  </a:schemeClr>
                </a:solidFill>
                <a:latin typeface="Calibri" panose="020F0502020204030204" pitchFamily="34" charset="0"/>
              </a:rPr>
              <a:t>0.00–0.24  Conrad Anker  </a:t>
            </a:r>
            <a:r>
              <a:rPr lang="en-US" altLang="zh-TW" sz="1600" dirty="0">
                <a:solidFill>
                  <a:schemeClr val="accent1">
                    <a:lumMod val="75000"/>
                  </a:schemeClr>
                </a:solidFill>
                <a:latin typeface="Calibri" panose="020F0502020204030204" pitchFamily="34" charset="0"/>
              </a:rPr>
              <a:t>The Sherpa are one of seventy ethnic groups within Nepal and they migrated over from Tibet. Their name means ‘Easterner’. So, they came over the mountains and they settled the higher regions of the Himalayas. And, just by chance of living where they have, they’ve become connected to mountain climbing.</a:t>
            </a:r>
          </a:p>
          <a:p>
            <a:pPr>
              <a:spcBef>
                <a:spcPts val="300"/>
              </a:spcBef>
            </a:pPr>
            <a:r>
              <a:rPr lang="en-US" altLang="zh-TW" sz="1600" b="1" i="1" dirty="0">
                <a:solidFill>
                  <a:schemeClr val="accent1">
                    <a:lumMod val="75000"/>
                  </a:schemeClr>
                </a:solidFill>
                <a:latin typeface="Calibri" panose="020F0502020204030204" pitchFamily="34" charset="0"/>
              </a:rPr>
              <a:t>0.25–0.44  </a:t>
            </a:r>
            <a:r>
              <a:rPr lang="en-US" altLang="zh-TW" sz="1600" dirty="0">
                <a:solidFill>
                  <a:schemeClr val="accent1">
                    <a:lumMod val="75000"/>
                  </a:schemeClr>
                </a:solidFill>
                <a:latin typeface="Calibri" panose="020F0502020204030204" pitchFamily="34" charset="0"/>
              </a:rPr>
              <a:t>The Sherpa culture fundamentally changed in 1953, sixty years ago, when </a:t>
            </a:r>
            <a:r>
              <a:rPr lang="en-US" altLang="zh-TW" sz="1600" dirty="0" err="1">
                <a:solidFill>
                  <a:schemeClr val="accent1">
                    <a:lumMod val="75000"/>
                  </a:schemeClr>
                </a:solidFill>
                <a:latin typeface="Calibri" panose="020F0502020204030204" pitchFamily="34" charset="0"/>
              </a:rPr>
              <a:t>Tenzing</a:t>
            </a:r>
            <a:r>
              <a:rPr lang="en-US" altLang="zh-TW" sz="1600" dirty="0">
                <a:solidFill>
                  <a:schemeClr val="accent1">
                    <a:lumMod val="75000"/>
                  </a:schemeClr>
                </a:solidFill>
                <a:latin typeface="Calibri" panose="020F0502020204030204" pitchFamily="34" charset="0"/>
              </a:rPr>
              <a:t> Norgay and Sir Edmund Hillary climbed Everest. And at this point, it went from their very rural idyllic lifestyle to one being in the twentieth century, and now the twenty-first century.</a:t>
            </a:r>
          </a:p>
          <a:p>
            <a:pPr>
              <a:spcBef>
                <a:spcPts val="300"/>
              </a:spcBef>
            </a:pPr>
            <a:r>
              <a:rPr lang="en-US" altLang="zh-TW" sz="1600" b="1" i="1" dirty="0">
                <a:solidFill>
                  <a:schemeClr val="accent1">
                    <a:lumMod val="75000"/>
                  </a:schemeClr>
                </a:solidFill>
                <a:latin typeface="Calibri" panose="020F0502020204030204" pitchFamily="34" charset="0"/>
              </a:rPr>
              <a:t>0.45–1.10  Karma </a:t>
            </a:r>
            <a:r>
              <a:rPr lang="en-US" altLang="zh-TW" sz="1600" b="1" i="1" dirty="0" err="1">
                <a:solidFill>
                  <a:schemeClr val="accent1">
                    <a:lumMod val="75000"/>
                  </a:schemeClr>
                </a:solidFill>
                <a:latin typeface="Calibri" panose="020F0502020204030204" pitchFamily="34" charset="0"/>
              </a:rPr>
              <a:t>Tsering</a:t>
            </a:r>
            <a:r>
              <a:rPr lang="en-US" altLang="zh-TW" sz="1600" b="1" i="1" dirty="0">
                <a:solidFill>
                  <a:schemeClr val="accent1">
                    <a:lumMod val="75000"/>
                  </a:schemeClr>
                </a:solidFill>
                <a:latin typeface="Calibri" panose="020F0502020204030204" pitchFamily="34" charset="0"/>
              </a:rPr>
              <a:t>  </a:t>
            </a:r>
            <a:r>
              <a:rPr lang="en-US" altLang="zh-TW" sz="1600" i="1" dirty="0">
                <a:solidFill>
                  <a:schemeClr val="accent1">
                    <a:lumMod val="75000"/>
                  </a:schemeClr>
                </a:solidFill>
                <a:latin typeface="Calibri" panose="020F0502020204030204" pitchFamily="34" charset="0"/>
              </a:rPr>
              <a:t>When Hillary </a:t>
            </a:r>
            <a:r>
              <a:rPr lang="en-US" altLang="zh-TW" sz="1600" i="1" dirty="0" err="1">
                <a:solidFill>
                  <a:schemeClr val="accent1">
                    <a:lumMod val="75000"/>
                  </a:schemeClr>
                </a:solidFill>
                <a:latin typeface="Calibri" panose="020F0502020204030204" pitchFamily="34" charset="0"/>
              </a:rPr>
              <a:t>summitted</a:t>
            </a:r>
            <a:r>
              <a:rPr lang="en-US" altLang="zh-TW" sz="1600" i="1" dirty="0">
                <a:solidFill>
                  <a:schemeClr val="accent1">
                    <a:lumMod val="75000"/>
                  </a:schemeClr>
                </a:solidFill>
                <a:latin typeface="Calibri" panose="020F0502020204030204" pitchFamily="34" charset="0"/>
              </a:rPr>
              <a:t> Everest, he gave the </a:t>
            </a:r>
            <a:r>
              <a:rPr lang="en-US" altLang="zh-TW" sz="1600" i="1" dirty="0" err="1">
                <a:solidFill>
                  <a:schemeClr val="accent1">
                    <a:lumMod val="75000"/>
                  </a:schemeClr>
                </a:solidFill>
                <a:latin typeface="Calibri" panose="020F0502020204030204" pitchFamily="34" charset="0"/>
              </a:rPr>
              <a:t>Sherpas</a:t>
            </a:r>
            <a:r>
              <a:rPr lang="en-US" altLang="zh-TW" sz="1600" i="1" dirty="0">
                <a:solidFill>
                  <a:schemeClr val="accent1">
                    <a:lumMod val="75000"/>
                  </a:schemeClr>
                </a:solidFill>
                <a:latin typeface="Calibri" panose="020F0502020204030204" pitchFamily="34" charset="0"/>
              </a:rPr>
              <a:t> watches as a bonus. We learned how to tell time using those watches.</a:t>
            </a:r>
          </a:p>
          <a:p>
            <a:pPr>
              <a:spcBef>
                <a:spcPts val="300"/>
              </a:spcBef>
            </a:pPr>
            <a:r>
              <a:rPr lang="en-US" altLang="zh-TW" sz="1600" b="1" i="1" dirty="0">
                <a:solidFill>
                  <a:schemeClr val="accent1">
                    <a:lumMod val="75000"/>
                  </a:schemeClr>
                </a:solidFill>
                <a:latin typeface="Calibri" panose="020F0502020204030204" pitchFamily="34" charset="0"/>
              </a:rPr>
              <a:t>1.11–1.33  Anker  </a:t>
            </a:r>
            <a:r>
              <a:rPr lang="en-US" altLang="zh-TW" sz="1600" dirty="0">
                <a:solidFill>
                  <a:schemeClr val="accent1">
                    <a:lumMod val="75000"/>
                  </a:schemeClr>
                </a:solidFill>
                <a:latin typeface="Calibri" panose="020F0502020204030204" pitchFamily="34" charset="0"/>
              </a:rPr>
              <a:t>Within</a:t>
            </a:r>
            <a:r>
              <a:rPr lang="en-US" altLang="zh-TW" sz="1600" b="1" i="1" dirty="0">
                <a:solidFill>
                  <a:schemeClr val="accent1">
                    <a:lumMod val="75000"/>
                  </a:schemeClr>
                </a:solidFill>
                <a:latin typeface="Calibri" panose="020F0502020204030204" pitchFamily="34" charset="0"/>
              </a:rPr>
              <a:t> </a:t>
            </a:r>
            <a:r>
              <a:rPr lang="en-US" altLang="zh-TW" sz="1600" dirty="0">
                <a:solidFill>
                  <a:schemeClr val="accent1">
                    <a:lumMod val="75000"/>
                  </a:schemeClr>
                </a:solidFill>
                <a:latin typeface="Calibri" panose="020F0502020204030204" pitchFamily="34" charset="0"/>
              </a:rPr>
              <a:t>the span of three to four generations, they’ve gone from a very much agrarian, pastoral society with few things that we take for granted, to a society now that has connected with mobile phones, and the internet, and jet travel, and interaction between many more humans.</a:t>
            </a:r>
          </a:p>
        </p:txBody>
      </p:sp>
      <p:pic>
        <p:nvPicPr>
          <p:cNvPr id="1026" name="Picture 2">
            <a:hlinkClick r:id="rId2" action="ppaction://hlinkfile"/>
          </p:cNvPr>
          <p:cNvPicPr>
            <a:picLocks noChangeAspect="1" noChangeArrowheads="1"/>
          </p:cNvPicPr>
          <p:nvPr/>
        </p:nvPicPr>
        <p:blipFill>
          <a:blip r:embed="rId3" cstate="print"/>
          <a:srcRect/>
          <a:stretch>
            <a:fillRect/>
          </a:stretch>
        </p:blipFill>
        <p:spPr bwMode="auto">
          <a:xfrm>
            <a:off x="6096856" y="264602"/>
            <a:ext cx="993599" cy="313200"/>
          </a:xfrm>
          <a:prstGeom prst="rect">
            <a:avLst/>
          </a:prstGeom>
          <a:noFill/>
          <a:ln w="9525">
            <a:noFill/>
            <a:miter lim="800000"/>
            <a:headEnd/>
            <a:tailEnd/>
          </a:ln>
        </p:spPr>
      </p:pic>
    </p:spTree>
    <p:extLst>
      <p:ext uri="{BB962C8B-B14F-4D97-AF65-F5344CB8AC3E}">
        <p14:creationId xmlns:p14="http://schemas.microsoft.com/office/powerpoint/2010/main" val="3734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Everest tourism changed Sherpa lives</a:t>
            </a:r>
          </a:p>
        </p:txBody>
      </p:sp>
      <p:sp>
        <p:nvSpPr>
          <p:cNvPr id="3" name="矩形 2">
            <a:extLst>
              <a:ext uri="{FF2B5EF4-FFF2-40B4-BE49-F238E27FC236}">
                <a16:creationId xmlns:a16="http://schemas.microsoft.com/office/drawing/2014/main" id="{58E15AA6-78FD-49ED-827F-2B0C9BBAC4C4}"/>
              </a:ext>
            </a:extLst>
          </p:cNvPr>
          <p:cNvSpPr/>
          <p:nvPr/>
        </p:nvSpPr>
        <p:spPr>
          <a:xfrm>
            <a:off x="323608" y="718817"/>
            <a:ext cx="8496784" cy="4470455"/>
          </a:xfrm>
          <a:prstGeom prst="rect">
            <a:avLst/>
          </a:prstGeom>
        </p:spPr>
        <p:txBody>
          <a:bodyPr wrap="square">
            <a:spAutoFit/>
          </a:bodyPr>
          <a:lstStyle/>
          <a:p>
            <a:pPr>
              <a:spcBef>
                <a:spcPts val="300"/>
              </a:spcBef>
            </a:pPr>
            <a:r>
              <a:rPr lang="en-US" altLang="zh-TW" sz="1600" b="1" i="1" dirty="0">
                <a:solidFill>
                  <a:schemeClr val="accent1">
                    <a:lumMod val="75000"/>
                  </a:schemeClr>
                </a:solidFill>
                <a:latin typeface="Calibri" panose="020F0502020204030204" pitchFamily="34" charset="0"/>
              </a:rPr>
              <a:t>Part 2</a:t>
            </a:r>
          </a:p>
          <a:p>
            <a:pPr>
              <a:spcBef>
                <a:spcPts val="300"/>
              </a:spcBef>
            </a:pPr>
            <a:r>
              <a:rPr lang="en-US" altLang="zh-TW" sz="1600" b="1" i="1" dirty="0">
                <a:solidFill>
                  <a:schemeClr val="accent1">
                    <a:lumMod val="75000"/>
                  </a:schemeClr>
                </a:solidFill>
                <a:latin typeface="Calibri" panose="020F0502020204030204" pitchFamily="34" charset="0"/>
              </a:rPr>
              <a:t>1.34–2.10  Max Lowe  </a:t>
            </a:r>
            <a:r>
              <a:rPr lang="en-US" altLang="zh-TW" sz="1600" dirty="0">
                <a:solidFill>
                  <a:schemeClr val="accent1">
                    <a:lumMod val="75000"/>
                  </a:schemeClr>
                </a:solidFill>
                <a:latin typeface="Calibri" panose="020F0502020204030204" pitchFamily="34" charset="0"/>
              </a:rPr>
              <a:t>The changes that I saw just in the last ten years were pretty substantial. As far as what people told me they had seen, as far as change, education was a big one; healthcare: there’s a dentist there; there’s medical clinics; the clothing is better. </a:t>
            </a:r>
            <a:r>
              <a:rPr lang="en-US" altLang="zh-TW" sz="1600" dirty="0" err="1">
                <a:solidFill>
                  <a:schemeClr val="accent1">
                    <a:lumMod val="75000"/>
                  </a:schemeClr>
                </a:solidFill>
                <a:latin typeface="Calibri" panose="020F0502020204030204" pitchFamily="34" charset="0"/>
              </a:rPr>
              <a:t>Kancha</a:t>
            </a:r>
            <a:r>
              <a:rPr lang="en-US" altLang="zh-TW" sz="1600" dirty="0">
                <a:solidFill>
                  <a:schemeClr val="accent1">
                    <a:lumMod val="75000"/>
                  </a:schemeClr>
                </a:solidFill>
                <a:latin typeface="Calibri" panose="020F0502020204030204" pitchFamily="34" charset="0"/>
              </a:rPr>
              <a:t> Sherpa, who, was actually on the 1953 expedition, he was a really interesting guy to talk to. He has seen pretty much the whole field of changes that have occurred.</a:t>
            </a:r>
          </a:p>
          <a:p>
            <a:pPr>
              <a:spcBef>
                <a:spcPts val="300"/>
              </a:spcBef>
            </a:pPr>
            <a:r>
              <a:rPr lang="en-US" altLang="zh-TW" sz="1600" b="1" i="1" dirty="0">
                <a:solidFill>
                  <a:schemeClr val="accent1">
                    <a:lumMod val="75000"/>
                  </a:schemeClr>
                </a:solidFill>
                <a:latin typeface="Calibri" panose="020F0502020204030204" pitchFamily="34" charset="0"/>
              </a:rPr>
              <a:t>2.11–2.41  </a:t>
            </a:r>
            <a:r>
              <a:rPr lang="en-US" altLang="zh-TW" sz="1600" b="1" i="1" dirty="0" err="1">
                <a:solidFill>
                  <a:schemeClr val="accent1">
                    <a:lumMod val="75000"/>
                  </a:schemeClr>
                </a:solidFill>
                <a:latin typeface="Calibri" panose="020F0502020204030204" pitchFamily="34" charset="0"/>
              </a:rPr>
              <a:t>Kancha</a:t>
            </a:r>
            <a:r>
              <a:rPr lang="en-US" altLang="zh-TW" sz="1600" b="1" i="1" dirty="0">
                <a:solidFill>
                  <a:schemeClr val="accent1">
                    <a:lumMod val="75000"/>
                  </a:schemeClr>
                </a:solidFill>
                <a:latin typeface="Calibri" panose="020F0502020204030204" pitchFamily="34" charset="0"/>
              </a:rPr>
              <a:t> Sherpa  </a:t>
            </a:r>
            <a:r>
              <a:rPr lang="en-US" altLang="zh-TW" sz="1600" i="1" dirty="0">
                <a:solidFill>
                  <a:schemeClr val="accent1">
                    <a:lumMod val="75000"/>
                  </a:schemeClr>
                </a:solidFill>
                <a:latin typeface="Calibri" panose="020F0502020204030204" pitchFamily="34" charset="0"/>
              </a:rPr>
              <a:t>The change has been good because it has brought wealth. Life now feels a little rushed but the people here earn an income. My only worry is global warming because it doesn’t snow much on the mountain anymore.</a:t>
            </a:r>
          </a:p>
          <a:p>
            <a:pPr>
              <a:spcBef>
                <a:spcPts val="300"/>
              </a:spcBef>
            </a:pPr>
            <a:r>
              <a:rPr lang="en-US" altLang="zh-TW" sz="1600" b="1" i="1" dirty="0">
                <a:solidFill>
                  <a:schemeClr val="accent1">
                    <a:lumMod val="75000"/>
                  </a:schemeClr>
                </a:solidFill>
                <a:latin typeface="Calibri" panose="020F0502020204030204" pitchFamily="34" charset="0"/>
              </a:rPr>
              <a:t>2.42–3.10  Lowe  </a:t>
            </a:r>
            <a:r>
              <a:rPr lang="en-US" altLang="zh-TW" sz="1600" dirty="0">
                <a:solidFill>
                  <a:schemeClr val="accent1">
                    <a:lumMod val="75000"/>
                  </a:schemeClr>
                </a:solidFill>
                <a:latin typeface="Calibri" panose="020F0502020204030204" pitchFamily="34" charset="0"/>
              </a:rPr>
              <a:t>A lot of the Lamas and people who still are </a:t>
            </a:r>
            <a:r>
              <a:rPr lang="en-US" altLang="zh-TW" sz="1600" dirty="0" err="1">
                <a:solidFill>
                  <a:schemeClr val="accent1">
                    <a:lumMod val="75000"/>
                  </a:schemeClr>
                </a:solidFill>
                <a:latin typeface="Calibri" panose="020F0502020204030204" pitchFamily="34" charset="0"/>
              </a:rPr>
              <a:t>practising</a:t>
            </a:r>
            <a:r>
              <a:rPr lang="en-US" altLang="zh-TW" sz="1600" dirty="0">
                <a:solidFill>
                  <a:schemeClr val="accent1">
                    <a:lumMod val="75000"/>
                  </a:schemeClr>
                </a:solidFill>
                <a:latin typeface="Calibri" panose="020F0502020204030204" pitchFamily="34" charset="0"/>
              </a:rPr>
              <a:t> in the region, they really lamented the fact more than anyone else just because people are moving away from the old religious ways of life. And they told me at least that with all this endless self-gain available, people are losing focus on the purity   and kind of simple life that they once had. People are losing the ability to focus on true happiness.</a:t>
            </a:r>
          </a:p>
          <a:p>
            <a:pPr>
              <a:spcBef>
                <a:spcPts val="300"/>
              </a:spcBef>
            </a:pPr>
            <a:r>
              <a:rPr lang="en-US" altLang="zh-TW" sz="1600" b="1" i="1" dirty="0">
                <a:solidFill>
                  <a:schemeClr val="accent1">
                    <a:lumMod val="75000"/>
                  </a:schemeClr>
                </a:solidFill>
                <a:latin typeface="Calibri" panose="020F0502020204030204" pitchFamily="34" charset="0"/>
              </a:rPr>
              <a:t>3.11–3.26</a:t>
            </a:r>
            <a:r>
              <a:rPr lang="en-US" altLang="zh-TW" sz="1600" dirty="0">
                <a:solidFill>
                  <a:schemeClr val="accent1">
                    <a:lumMod val="75000"/>
                  </a:schemeClr>
                </a:solidFill>
                <a:latin typeface="Calibri" panose="020F0502020204030204" pitchFamily="34" charset="0"/>
              </a:rPr>
              <a:t>  The influx of tourism has brought a lot of money into the region. And with that, a lot of people recognize that they can go much further as far as advancement now that they have this connection with the outside world.</a:t>
            </a:r>
            <a:endParaRPr lang="zh-TW" altLang="en-US" sz="1600" dirty="0">
              <a:solidFill>
                <a:schemeClr val="accent1">
                  <a:lumMod val="75000"/>
                </a:schemeClr>
              </a:solidFill>
              <a:latin typeface="Calibri" panose="020F0502020204030204" pitchFamily="34" charset="0"/>
            </a:endParaRPr>
          </a:p>
        </p:txBody>
      </p:sp>
      <p:pic>
        <p:nvPicPr>
          <p:cNvPr id="6" name="Picture 2">
            <a:hlinkClick r:id="rId3" action="ppaction://hlinkfile"/>
          </p:cNvPr>
          <p:cNvPicPr>
            <a:picLocks noChangeAspect="1" noChangeArrowheads="1"/>
          </p:cNvPicPr>
          <p:nvPr/>
        </p:nvPicPr>
        <p:blipFill>
          <a:blip r:embed="rId4" cstate="print"/>
          <a:srcRect/>
          <a:stretch>
            <a:fillRect/>
          </a:stretch>
        </p:blipFill>
        <p:spPr bwMode="auto">
          <a:xfrm>
            <a:off x="6096856" y="266914"/>
            <a:ext cx="993599" cy="313200"/>
          </a:xfrm>
          <a:prstGeom prst="rect">
            <a:avLst/>
          </a:prstGeom>
          <a:noFill/>
          <a:ln w="9525">
            <a:noFill/>
            <a:miter lim="800000"/>
            <a:headEnd/>
            <a:tailEnd/>
          </a:ln>
        </p:spPr>
      </p:pic>
    </p:spTree>
    <p:extLst>
      <p:ext uri="{BB962C8B-B14F-4D97-AF65-F5344CB8AC3E}">
        <p14:creationId xmlns:p14="http://schemas.microsoft.com/office/powerpoint/2010/main" val="1170549484"/>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After you watch</a:t>
            </a:r>
            <a:endParaRPr lang="zh-TW" altLang="en-US" sz="3200" dirty="0">
              <a:solidFill>
                <a:srgbClr val="E60000"/>
              </a:solidFill>
              <a:latin typeface="Calibri" panose="020F0502020204030204" pitchFamily="34" charset="0"/>
            </a:endParaRPr>
          </a:p>
        </p:txBody>
      </p:sp>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304794" y="958133"/>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7 	</a:t>
            </a:r>
            <a:r>
              <a:rPr lang="en-US" altLang="zh-TW" sz="2000" dirty="0">
                <a:latin typeface="Calibri" panose="020F0502020204030204" pitchFamily="34" charset="0"/>
              </a:rPr>
              <a:t>What can you remember? Try to answer the questions. Then compare with the class.</a:t>
            </a:r>
          </a:p>
        </p:txBody>
      </p:sp>
      <p:sp>
        <p:nvSpPr>
          <p:cNvPr id="2" name="矩形 1">
            <a:extLst>
              <a:ext uri="{FF2B5EF4-FFF2-40B4-BE49-F238E27FC236}">
                <a16:creationId xmlns:a16="http://schemas.microsoft.com/office/drawing/2014/main" id="{8E916085-6F28-49AE-9149-332415ACEB41}"/>
              </a:ext>
            </a:extLst>
          </p:cNvPr>
          <p:cNvSpPr/>
          <p:nvPr/>
        </p:nvSpPr>
        <p:spPr>
          <a:xfrm>
            <a:off x="666520" y="1794131"/>
            <a:ext cx="8127406" cy="1169551"/>
          </a:xfrm>
          <a:prstGeom prst="rect">
            <a:avLst/>
          </a:prstGeom>
        </p:spPr>
        <p:txBody>
          <a:bodyPr wrap="square">
            <a:spAutoFit/>
          </a:bodyPr>
          <a:lstStyle/>
          <a:p>
            <a:pPr marL="360000" indent="-360000">
              <a:spcBef>
                <a:spcPts val="600"/>
              </a:spcBef>
            </a:pPr>
            <a:r>
              <a:rPr lang="en-US" altLang="zh-TW" sz="2000" dirty="0">
                <a:latin typeface="Calibri" panose="020F0502020204030204" pitchFamily="34" charset="0"/>
              </a:rPr>
              <a:t>1 	How did </a:t>
            </a:r>
            <a:r>
              <a:rPr lang="en-US" altLang="zh-TW" sz="2000" dirty="0" err="1">
                <a:latin typeface="Calibri" panose="020F0502020204030204" pitchFamily="34" charset="0"/>
              </a:rPr>
              <a:t>Sherpas</a:t>
            </a:r>
            <a:r>
              <a:rPr lang="en-US" altLang="zh-TW" sz="2000" dirty="0">
                <a:latin typeface="Calibri" panose="020F0502020204030204" pitchFamily="34" charset="0"/>
              </a:rPr>
              <a:t> learn to tell the time?</a:t>
            </a:r>
          </a:p>
          <a:p>
            <a:pPr marL="360000" indent="-360000">
              <a:spcBef>
                <a:spcPts val="600"/>
              </a:spcBef>
            </a:pPr>
            <a:r>
              <a:rPr lang="en-US" altLang="zh-TW" sz="2000" dirty="0">
                <a:latin typeface="Calibri" panose="020F0502020204030204" pitchFamily="34" charset="0"/>
              </a:rPr>
              <a:t>2	What was the only thing </a:t>
            </a:r>
            <a:r>
              <a:rPr lang="en-US" altLang="zh-TW" sz="2000" dirty="0" err="1">
                <a:latin typeface="Calibri" panose="020F0502020204030204" pitchFamily="34" charset="0"/>
              </a:rPr>
              <a:t>Kancha</a:t>
            </a:r>
            <a:r>
              <a:rPr lang="en-US" altLang="zh-TW" sz="2000" dirty="0">
                <a:latin typeface="Calibri" panose="020F0502020204030204" pitchFamily="34" charset="0"/>
              </a:rPr>
              <a:t> Sherpa worried about?</a:t>
            </a:r>
          </a:p>
          <a:p>
            <a:pPr marL="360000" indent="-360000">
              <a:spcBef>
                <a:spcPts val="600"/>
              </a:spcBef>
            </a:pPr>
            <a:r>
              <a:rPr lang="en-US" altLang="zh-TW" sz="2000" dirty="0">
                <a:latin typeface="Calibri" panose="020F0502020204030204" pitchFamily="34" charset="0"/>
              </a:rPr>
              <a:t>3 	What did Max Lowe say people are losing?</a:t>
            </a:r>
            <a:endParaRPr lang="zh-TW" altLang="en-US" sz="2000" dirty="0">
              <a:latin typeface="Calibri" panose="020F0502020204030204" pitchFamily="34" charset="0"/>
            </a:endParaRPr>
          </a:p>
        </p:txBody>
      </p:sp>
      <p:sp>
        <p:nvSpPr>
          <p:cNvPr id="12" name="矩形 11">
            <a:extLst>
              <a:ext uri="{FF2B5EF4-FFF2-40B4-BE49-F238E27FC236}">
                <a16:creationId xmlns:a16="http://schemas.microsoft.com/office/drawing/2014/main" id="{D76A30DA-5F6E-49AA-B90E-90D49059019E}"/>
              </a:ext>
            </a:extLst>
          </p:cNvPr>
          <p:cNvSpPr/>
          <p:nvPr/>
        </p:nvSpPr>
        <p:spPr>
          <a:xfrm>
            <a:off x="666520" y="3123135"/>
            <a:ext cx="8043140" cy="1631216"/>
          </a:xfrm>
          <a:prstGeom prst="rect">
            <a:avLst/>
          </a:prstGeom>
        </p:spPr>
        <p:txBody>
          <a:bodyPr wrap="square">
            <a:spAutoFit/>
          </a:bodyPr>
          <a:lstStyle/>
          <a:p>
            <a:pPr marL="360363" indent="-360363">
              <a:spcBef>
                <a:spcPts val="600"/>
              </a:spcBef>
            </a:pPr>
            <a:r>
              <a:rPr lang="en-US" altLang="zh-TW" b="1" dirty="0">
                <a:solidFill>
                  <a:srgbClr val="FF0066"/>
                </a:solidFill>
                <a:latin typeface="Segoe Print" panose="02000600000000000000" pitchFamily="2" charset="0"/>
              </a:rPr>
              <a:t>1 	When Hillary </a:t>
            </a:r>
            <a:r>
              <a:rPr lang="en-US" altLang="zh-TW" b="1" dirty="0" err="1">
                <a:solidFill>
                  <a:srgbClr val="FF0066"/>
                </a:solidFill>
                <a:latin typeface="Segoe Print" panose="02000600000000000000" pitchFamily="2" charset="0"/>
              </a:rPr>
              <a:t>summitted</a:t>
            </a:r>
            <a:r>
              <a:rPr lang="en-US" altLang="zh-TW" b="1" dirty="0">
                <a:solidFill>
                  <a:srgbClr val="FF0066"/>
                </a:solidFill>
                <a:latin typeface="Segoe Print" panose="02000600000000000000" pitchFamily="2" charset="0"/>
              </a:rPr>
              <a:t> Everest, he gave the </a:t>
            </a:r>
            <a:r>
              <a:rPr lang="en-US" altLang="zh-TW" b="1" dirty="0" err="1">
                <a:solidFill>
                  <a:srgbClr val="FF0066"/>
                </a:solidFill>
                <a:latin typeface="Segoe Print" panose="02000600000000000000" pitchFamily="2" charset="0"/>
              </a:rPr>
              <a:t>Sherpas</a:t>
            </a:r>
            <a:r>
              <a:rPr lang="en-US" altLang="zh-TW" b="1" dirty="0">
                <a:solidFill>
                  <a:srgbClr val="FF0066"/>
                </a:solidFill>
                <a:latin typeface="Segoe Print" panose="02000600000000000000" pitchFamily="2" charset="0"/>
              </a:rPr>
              <a:t> watches as a bonus.</a:t>
            </a:r>
          </a:p>
          <a:p>
            <a:pPr marL="360363" indent="-360363">
              <a:spcBef>
                <a:spcPts val="600"/>
              </a:spcBef>
            </a:pPr>
            <a:r>
              <a:rPr lang="en-US" altLang="zh-TW" b="1" dirty="0">
                <a:solidFill>
                  <a:srgbClr val="FF0066"/>
                </a:solidFill>
                <a:latin typeface="Segoe Print" panose="02000600000000000000" pitchFamily="2" charset="0"/>
              </a:rPr>
              <a:t>2 	His only worry is global warming – it doesn’t snow much on the mountain anymore.</a:t>
            </a:r>
          </a:p>
          <a:p>
            <a:pPr marL="360363" indent="-360363">
              <a:spcBef>
                <a:spcPts val="600"/>
              </a:spcBef>
            </a:pPr>
            <a:r>
              <a:rPr lang="en-US" altLang="zh-TW" b="1" dirty="0">
                <a:solidFill>
                  <a:srgbClr val="FF0066"/>
                </a:solidFill>
                <a:latin typeface="Segoe Print" panose="02000600000000000000" pitchFamily="2" charset="0"/>
              </a:rPr>
              <a:t>3 	People are losing the ability to focus on true happiness.</a:t>
            </a: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left)">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7" name="矩形 6">
            <a:extLst>
              <a:ext uri="{FF2B5EF4-FFF2-40B4-BE49-F238E27FC236}">
                <a16:creationId xmlns:a16="http://schemas.microsoft.com/office/drawing/2014/main" id="{3F97F011-453E-4446-A1BE-DCC2127720FC}"/>
              </a:ext>
            </a:extLst>
          </p:cNvPr>
          <p:cNvSpPr/>
          <p:nvPr/>
        </p:nvSpPr>
        <p:spPr>
          <a:xfrm>
            <a:off x="294520" y="845117"/>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a 	</a:t>
            </a:r>
            <a:r>
              <a:rPr lang="en-US" altLang="zh-TW" sz="2000" dirty="0">
                <a:latin typeface="Calibri" panose="020F0502020204030204" pitchFamily="34" charset="0"/>
              </a:rPr>
              <a:t>Watch the clips from the video. Choose the correct meaning of the words and phrases.</a:t>
            </a:r>
          </a:p>
        </p:txBody>
      </p:sp>
      <p:sp>
        <p:nvSpPr>
          <p:cNvPr id="9" name="矩形 8">
            <a:extLst>
              <a:ext uri="{FF2B5EF4-FFF2-40B4-BE49-F238E27FC236}">
                <a16:creationId xmlns:a16="http://schemas.microsoft.com/office/drawing/2014/main" id="{ED95DAA3-A7CC-4E22-BB72-CA9F13785BD5}"/>
              </a:ext>
            </a:extLst>
          </p:cNvPr>
          <p:cNvSpPr/>
          <p:nvPr/>
        </p:nvSpPr>
        <p:spPr>
          <a:xfrm>
            <a:off x="304793" y="167901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rPr>
              <a:t>b 	</a:t>
            </a:r>
            <a:r>
              <a:rPr lang="en-US" altLang="zh-TW" sz="2000" dirty="0">
                <a:latin typeface="Calibri" panose="020F0502020204030204" pitchFamily="34" charset="0"/>
              </a:rPr>
              <a:t>Answer the questions in your own words. Then work in pairs and compare your answers.</a:t>
            </a:r>
          </a:p>
        </p:txBody>
      </p:sp>
      <p:sp>
        <p:nvSpPr>
          <p:cNvPr id="2" name="矩形 1">
            <a:extLst>
              <a:ext uri="{FF2B5EF4-FFF2-40B4-BE49-F238E27FC236}">
                <a16:creationId xmlns:a16="http://schemas.microsoft.com/office/drawing/2014/main" id="{8E916085-6F28-49AE-9149-332415ACEB41}"/>
              </a:ext>
            </a:extLst>
          </p:cNvPr>
          <p:cNvSpPr/>
          <p:nvPr/>
        </p:nvSpPr>
        <p:spPr>
          <a:xfrm>
            <a:off x="635697" y="2451806"/>
            <a:ext cx="8127406" cy="3554819"/>
          </a:xfrm>
          <a:prstGeom prst="rect">
            <a:avLst/>
          </a:prstGeom>
        </p:spPr>
        <p:txBody>
          <a:bodyPr wrap="square">
            <a:spAutoFit/>
          </a:bodyPr>
          <a:lstStyle/>
          <a:p>
            <a:pPr marL="360000" indent="-360000"/>
            <a:r>
              <a:rPr lang="en-US" altLang="zh-TW" sz="2000" dirty="0">
                <a:latin typeface="Calibri" panose="020F0502020204030204" pitchFamily="34" charset="0"/>
              </a:rPr>
              <a:t>1 	Can you remember a time something happened to you just by chance?</a:t>
            </a:r>
          </a:p>
          <a:p>
            <a:pPr marL="360000" indent="-360000"/>
            <a:endParaRPr lang="en-US" altLang="zh-TW" sz="2000" dirty="0">
              <a:latin typeface="Calibri" panose="020F0502020204030204" pitchFamily="34" charset="0"/>
            </a:endParaRPr>
          </a:p>
          <a:p>
            <a:pPr marL="360000" indent="-360000">
              <a:spcBef>
                <a:spcPts val="600"/>
              </a:spcBef>
            </a:pPr>
            <a:r>
              <a:rPr lang="en-US" altLang="zh-TW" sz="2000" dirty="0">
                <a:latin typeface="Calibri" panose="020F0502020204030204" pitchFamily="34" charset="0"/>
              </a:rPr>
              <a:t>2 	Do you think some people in your country take things for granted? What kind of thing?</a:t>
            </a:r>
          </a:p>
          <a:p>
            <a:pPr marL="360000" indent="-360000"/>
            <a:endParaRPr lang="en-US" altLang="zh-TW" sz="2000" dirty="0">
              <a:latin typeface="Calibri" panose="020F0502020204030204" pitchFamily="34" charset="0"/>
            </a:endParaRPr>
          </a:p>
          <a:p>
            <a:pPr marL="360000" indent="-360000"/>
            <a:r>
              <a:rPr lang="en-US" altLang="zh-TW" sz="2000" dirty="0">
                <a:latin typeface="Calibri" panose="020F0502020204030204" pitchFamily="34" charset="0"/>
              </a:rPr>
              <a:t>3 	If life feels rushed, what can you do to feel more relaxed?</a:t>
            </a:r>
          </a:p>
          <a:p>
            <a:pPr marL="360000" indent="-360000"/>
            <a:endParaRPr lang="en-US" altLang="zh-TW" sz="2000" dirty="0">
              <a:latin typeface="Calibri" panose="020F0502020204030204" pitchFamily="34" charset="0"/>
            </a:endParaRPr>
          </a:p>
          <a:p>
            <a:pPr marL="360000" indent="-360000"/>
            <a:r>
              <a:rPr lang="en-US" altLang="zh-TW" sz="2000" dirty="0">
                <a:latin typeface="Calibri" panose="020F0502020204030204" pitchFamily="34" charset="0"/>
              </a:rPr>
              <a:t>4 	Where do new people usually settle in your country?</a:t>
            </a:r>
          </a:p>
          <a:p>
            <a:pPr marL="360000" indent="-360000"/>
            <a:endParaRPr lang="en-US" altLang="zh-TW" sz="2000" dirty="0">
              <a:latin typeface="Calibri" panose="020F0502020204030204" pitchFamily="34" charset="0"/>
            </a:endParaRPr>
          </a:p>
          <a:p>
            <a:pPr marL="360000" indent="-360000"/>
            <a:r>
              <a:rPr lang="en-US" altLang="zh-TW" sz="2000" dirty="0">
                <a:latin typeface="Calibri" panose="020F0502020204030204" pitchFamily="34" charset="0"/>
              </a:rPr>
              <a:t>5	Can you name any communities who’ve had little contact with the outside world?</a:t>
            </a:r>
            <a:endParaRPr lang="zh-TW" altLang="en-US" sz="2000" dirty="0">
              <a:latin typeface="Calibri" panose="020F0502020204030204" pitchFamily="34" charset="0"/>
            </a:endParaRPr>
          </a:p>
        </p:txBody>
      </p:sp>
      <p:sp>
        <p:nvSpPr>
          <p:cNvPr id="13" name="矩形 12">
            <a:extLst>
              <a:ext uri="{FF2B5EF4-FFF2-40B4-BE49-F238E27FC236}">
                <a16:creationId xmlns:a16="http://schemas.microsoft.com/office/drawing/2014/main" id="{7C8247C5-B96C-435F-89C2-E01F03B5B1BD}"/>
              </a:ext>
            </a:extLst>
          </p:cNvPr>
          <p:cNvSpPr/>
          <p:nvPr/>
        </p:nvSpPr>
        <p:spPr>
          <a:xfrm>
            <a:off x="304909" y="332013"/>
            <a:ext cx="8442484"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b="1" dirty="0">
                <a:solidFill>
                  <a:srgbClr val="E60000"/>
                </a:solidFill>
                <a:latin typeface="Calibri" panose="020F0502020204030204" pitchFamily="34" charset="0"/>
              </a:rPr>
              <a:t>Vocabulary in context</a:t>
            </a:r>
            <a:endParaRPr lang="zh-TW" altLang="en-US" sz="2000" dirty="0">
              <a:solidFill>
                <a:srgbClr val="E60000"/>
              </a:solidFill>
              <a:latin typeface="Calibri" panose="020F0502020204030204" pitchFamily="34" charset="0"/>
              <a:cs typeface="Calibri" panose="020F0502020204030204" pitchFamily="34" charset="0"/>
            </a:endParaRPr>
          </a:p>
        </p:txBody>
      </p:sp>
      <p:pic>
        <p:nvPicPr>
          <p:cNvPr id="2050" name="Picture 2">
            <a:hlinkClick r:id="rId2" action="ppaction://hlinkfile"/>
          </p:cNvPr>
          <p:cNvPicPr>
            <a:picLocks noChangeAspect="1" noChangeArrowheads="1"/>
          </p:cNvPicPr>
          <p:nvPr/>
        </p:nvPicPr>
        <p:blipFill>
          <a:blip r:embed="rId3" cstate="print"/>
          <a:srcRect/>
          <a:stretch>
            <a:fillRect/>
          </a:stretch>
        </p:blipFill>
        <p:spPr bwMode="auto">
          <a:xfrm>
            <a:off x="2156890" y="1210852"/>
            <a:ext cx="890661" cy="313200"/>
          </a:xfrm>
          <a:prstGeom prst="rect">
            <a:avLst/>
          </a:prstGeom>
          <a:noFill/>
          <a:ln w="9525">
            <a:noFill/>
            <a:miter lim="800000"/>
            <a:headEnd/>
            <a:tailEnd/>
          </a:ln>
        </p:spPr>
      </p:pic>
      <p:sp>
        <p:nvSpPr>
          <p:cNvPr id="3" name="矩形 2">
            <a:extLst>
              <a:ext uri="{FF2B5EF4-FFF2-40B4-BE49-F238E27FC236}">
                <a16:creationId xmlns:a16="http://schemas.microsoft.com/office/drawing/2014/main" id="{F3A9F911-0983-43F4-A210-6F768D1FBAE8}"/>
              </a:ext>
            </a:extLst>
          </p:cNvPr>
          <p:cNvSpPr/>
          <p:nvPr/>
        </p:nvSpPr>
        <p:spPr>
          <a:xfrm>
            <a:off x="2476930" y="2004449"/>
            <a:ext cx="2838020" cy="684803"/>
          </a:xfrm>
          <a:prstGeom prst="rect">
            <a:avLst/>
          </a:prstGeom>
        </p:spPr>
        <p:txBody>
          <a:bodyPr wrap="square">
            <a:spAutoFit/>
          </a:bodyPr>
          <a:lstStyle/>
          <a:p>
            <a:pPr marL="363538" indent="-363538">
              <a:spcBef>
                <a:spcPts val="200"/>
              </a:spcBef>
            </a:pPr>
            <a:r>
              <a:rPr lang="en-US" altLang="zh-TW" b="1" dirty="0">
                <a:solidFill>
                  <a:srgbClr val="FF0066"/>
                </a:solidFill>
                <a:latin typeface="Segoe Print" panose="02000600000000000000" pitchFamily="2" charset="0"/>
              </a:rPr>
              <a:t>EXAMPLE ANSWERS</a:t>
            </a:r>
          </a:p>
          <a:p>
            <a:pPr marL="363538" indent="-363538">
              <a:spcBef>
                <a:spcPts val="200"/>
              </a:spcBef>
            </a:pPr>
            <a:r>
              <a:rPr lang="en-US" altLang="zh-TW" b="1" dirty="0">
                <a:solidFill>
                  <a:srgbClr val="FF0066"/>
                </a:solidFill>
                <a:latin typeface="Segoe Print" panose="02000600000000000000" pitchFamily="2" charset="0"/>
              </a:rPr>
              <a:t>Students’ own ideas</a:t>
            </a:r>
          </a:p>
        </p:txBody>
      </p:sp>
      <p:sp>
        <p:nvSpPr>
          <p:cNvPr id="11" name="矩形 10">
            <a:extLst>
              <a:ext uri="{FF2B5EF4-FFF2-40B4-BE49-F238E27FC236}">
                <a16:creationId xmlns:a16="http://schemas.microsoft.com/office/drawing/2014/main" id="{57C87F2C-698C-40D0-A9CC-ABA25BE9103E}"/>
              </a:ext>
            </a:extLst>
          </p:cNvPr>
          <p:cNvSpPr/>
          <p:nvPr/>
        </p:nvSpPr>
        <p:spPr>
          <a:xfrm>
            <a:off x="1051560" y="2723542"/>
            <a:ext cx="7742366" cy="610424"/>
          </a:xfrm>
          <a:prstGeom prst="rect">
            <a:avLst/>
          </a:prstGeom>
        </p:spPr>
        <p:txBody>
          <a:bodyPr wrap="square">
            <a:spAutoFit/>
          </a:bodyPr>
          <a:lstStyle/>
          <a:p>
            <a:pPr>
              <a:lnSpc>
                <a:spcPts val="2000"/>
              </a:lnSpc>
            </a:pPr>
            <a:r>
              <a:rPr lang="en-US" altLang="zh-TW" b="1" dirty="0">
                <a:solidFill>
                  <a:srgbClr val="FF0066"/>
                </a:solidFill>
                <a:latin typeface="Segoe Print" panose="02000600000000000000" pitchFamily="2" charset="0"/>
              </a:rPr>
              <a:t>meeting the person you fall in love with is one example; winning a lottery or prize</a:t>
            </a:r>
          </a:p>
        </p:txBody>
      </p:sp>
      <p:sp>
        <p:nvSpPr>
          <p:cNvPr id="4" name="矩形 3">
            <a:extLst>
              <a:ext uri="{FF2B5EF4-FFF2-40B4-BE49-F238E27FC236}">
                <a16:creationId xmlns:a16="http://schemas.microsoft.com/office/drawing/2014/main" id="{CA27B907-573D-4BE6-AF90-9D51E035974F}"/>
              </a:ext>
            </a:extLst>
          </p:cNvPr>
          <p:cNvSpPr/>
          <p:nvPr/>
        </p:nvSpPr>
        <p:spPr>
          <a:xfrm>
            <a:off x="2606040" y="3493832"/>
            <a:ext cx="6290756" cy="646331"/>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people often take water and electricity for granted; people sometimes take medical services for granted</a:t>
            </a:r>
          </a:p>
        </p:txBody>
      </p:sp>
      <p:sp>
        <p:nvSpPr>
          <p:cNvPr id="5" name="矩形 4">
            <a:extLst>
              <a:ext uri="{FF2B5EF4-FFF2-40B4-BE49-F238E27FC236}">
                <a16:creationId xmlns:a16="http://schemas.microsoft.com/office/drawing/2014/main" id="{05E4A7CB-1329-422F-AEBA-05F1CE0BC208}"/>
              </a:ext>
            </a:extLst>
          </p:cNvPr>
          <p:cNvSpPr/>
          <p:nvPr/>
        </p:nvSpPr>
        <p:spPr>
          <a:xfrm>
            <a:off x="783393" y="4386018"/>
            <a:ext cx="8278700" cy="369332"/>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you can sit down and relax, take a day off, have a chat with a friend</a:t>
            </a:r>
          </a:p>
        </p:txBody>
      </p:sp>
      <p:sp>
        <p:nvSpPr>
          <p:cNvPr id="6" name="矩形 5">
            <a:extLst>
              <a:ext uri="{FF2B5EF4-FFF2-40B4-BE49-F238E27FC236}">
                <a16:creationId xmlns:a16="http://schemas.microsoft.com/office/drawing/2014/main" id="{F85965DE-B54C-45AB-A5F2-6E884C56E78D}"/>
              </a:ext>
            </a:extLst>
          </p:cNvPr>
          <p:cNvSpPr/>
          <p:nvPr/>
        </p:nvSpPr>
        <p:spPr>
          <a:xfrm>
            <a:off x="1051560" y="4994324"/>
            <a:ext cx="2858475" cy="369332"/>
          </a:xfrm>
          <a:prstGeom prst="rect">
            <a:avLst/>
          </a:prstGeom>
        </p:spPr>
        <p:txBody>
          <a:bodyPr wrap="none">
            <a:spAutoFit/>
          </a:bodyPr>
          <a:lstStyle/>
          <a:p>
            <a:pPr marL="363538" indent="-363538">
              <a:spcBef>
                <a:spcPts val="600"/>
              </a:spcBef>
            </a:pPr>
            <a:r>
              <a:rPr lang="en-US" altLang="zh-TW" b="1" dirty="0">
                <a:solidFill>
                  <a:srgbClr val="FF0066"/>
                </a:solidFill>
                <a:latin typeface="Segoe Print" panose="02000600000000000000" pitchFamily="2" charset="0"/>
              </a:rPr>
              <a:t>Students' own answers</a:t>
            </a:r>
          </a:p>
        </p:txBody>
      </p:sp>
      <p:sp>
        <p:nvSpPr>
          <p:cNvPr id="14" name="矩形 13">
            <a:extLst>
              <a:ext uri="{FF2B5EF4-FFF2-40B4-BE49-F238E27FC236}">
                <a16:creationId xmlns:a16="http://schemas.microsoft.com/office/drawing/2014/main" id="{AAD4764C-A620-49E8-A201-62219B5862A1}"/>
              </a:ext>
            </a:extLst>
          </p:cNvPr>
          <p:cNvSpPr/>
          <p:nvPr/>
        </p:nvSpPr>
        <p:spPr>
          <a:xfrm>
            <a:off x="2686050" y="5647148"/>
            <a:ext cx="2858475" cy="369332"/>
          </a:xfrm>
          <a:prstGeom prst="rect">
            <a:avLst/>
          </a:prstGeom>
        </p:spPr>
        <p:txBody>
          <a:bodyPr wrap="none">
            <a:spAutoFit/>
          </a:bodyPr>
          <a:lstStyle/>
          <a:p>
            <a:pPr marL="363538" indent="-363538">
              <a:spcBef>
                <a:spcPts val="600"/>
              </a:spcBef>
            </a:pPr>
            <a:r>
              <a:rPr lang="en-US" altLang="zh-TW" b="1" dirty="0">
                <a:solidFill>
                  <a:srgbClr val="FF0066"/>
                </a:solidFill>
                <a:latin typeface="Segoe Print" panose="02000600000000000000" pitchFamily="2" charset="0"/>
              </a:rPr>
              <a:t>Students' own answers</a:t>
            </a: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4" grpId="0"/>
      <p:bldP spid="5" grpId="0"/>
      <p:bldP spid="6"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a:extLst>
              <a:ext uri="{FF2B5EF4-FFF2-40B4-BE49-F238E27FC236}">
                <a16:creationId xmlns:a16="http://schemas.microsoft.com/office/drawing/2014/main" id="{7638B79C-8FB4-4315-BC0A-97C0E1E05C5E}"/>
              </a:ext>
            </a:extLst>
          </p:cNvPr>
          <p:cNvSpPr txBox="1">
            <a:spLocks noChangeArrowheads="1"/>
          </p:cNvSpPr>
          <p:nvPr/>
        </p:nvSpPr>
        <p:spPr bwMode="auto">
          <a:xfrm>
            <a:off x="308448" y="210815"/>
            <a:ext cx="1584176" cy="369332"/>
          </a:xfrm>
          <a:prstGeom prst="rect">
            <a:avLst/>
          </a:prstGeom>
          <a:solidFill>
            <a:srgbClr val="EAB200"/>
          </a:solidFill>
          <a:ln w="9525" algn="ctr">
            <a:noFill/>
            <a:miter lim="800000"/>
            <a:headEnd/>
            <a:tailEnd/>
          </a:ln>
          <a:effectLst/>
        </p:spPr>
        <p:txBody>
          <a:bodyPr wrap="square">
            <a:spAutoFit/>
          </a:bodyPr>
          <a:lstStyle/>
          <a:p>
            <a:pPr algn="ctr">
              <a:spcBef>
                <a:spcPct val="50000"/>
              </a:spcBef>
            </a:pPr>
            <a:r>
              <a:rPr lang="en-US" altLang="zh-TW" b="1" dirty="0">
                <a:solidFill>
                  <a:schemeClr val="bg1"/>
                </a:solidFill>
                <a:latin typeface="Arial" pitchFamily="34" charset="0"/>
                <a:cs typeface="Arial" pitchFamily="34" charset="0"/>
              </a:rPr>
              <a:t>Videoscript</a:t>
            </a:r>
            <a:endParaRPr kumimoji="0" lang="en-US" altLang="zh-TW" sz="1800" b="1" dirty="0">
              <a:solidFill>
                <a:schemeClr val="bg1"/>
              </a:solidFill>
              <a:latin typeface="Arial" pitchFamily="34" charset="0"/>
              <a:cs typeface="Arial" pitchFamily="34" charset="0"/>
            </a:endParaRPr>
          </a:p>
        </p:txBody>
      </p:sp>
      <p:sp>
        <p:nvSpPr>
          <p:cNvPr id="11" name="矩形 10">
            <a:extLst>
              <a:ext uri="{FF2B5EF4-FFF2-40B4-BE49-F238E27FC236}">
                <a16:creationId xmlns:a16="http://schemas.microsoft.com/office/drawing/2014/main" id="{3F6EB48F-2113-4793-8D94-C48915EB535E}"/>
              </a:ext>
            </a:extLst>
          </p:cNvPr>
          <p:cNvSpPr/>
          <p:nvPr/>
        </p:nvSpPr>
        <p:spPr>
          <a:xfrm>
            <a:off x="1948541" y="208006"/>
            <a:ext cx="6871851" cy="400110"/>
          </a:xfrm>
          <a:prstGeom prst="rect">
            <a:avLst/>
          </a:prstGeom>
        </p:spPr>
        <p:txBody>
          <a:bodyPr wrap="square">
            <a:spAutoFit/>
          </a:bodyPr>
          <a:lstStyle/>
          <a:p>
            <a:r>
              <a:rPr lang="en-US" altLang="zh-TW" sz="2000" b="1" dirty="0">
                <a:solidFill>
                  <a:schemeClr val="accent1">
                    <a:lumMod val="75000"/>
                  </a:schemeClr>
                </a:solidFill>
                <a:latin typeface="Calibri" panose="020F0502020204030204" pitchFamily="34" charset="0"/>
                <a:cs typeface="Arial" pitchFamily="34" charset="0"/>
              </a:rPr>
              <a:t>Everest tourism changed Sherpa lives</a:t>
            </a:r>
          </a:p>
        </p:txBody>
      </p:sp>
      <p:sp>
        <p:nvSpPr>
          <p:cNvPr id="8" name="矩形 7">
            <a:extLst>
              <a:ext uri="{FF2B5EF4-FFF2-40B4-BE49-F238E27FC236}">
                <a16:creationId xmlns:a16="http://schemas.microsoft.com/office/drawing/2014/main" id="{08B57D5C-51D3-41AC-A989-3AB7EAB11B3A}"/>
              </a:ext>
            </a:extLst>
          </p:cNvPr>
          <p:cNvSpPr/>
          <p:nvPr/>
        </p:nvSpPr>
        <p:spPr>
          <a:xfrm>
            <a:off x="308448" y="717240"/>
            <a:ext cx="8511944" cy="5324535"/>
          </a:xfrm>
          <a:prstGeom prst="rect">
            <a:avLst/>
          </a:prstGeom>
        </p:spPr>
        <p:txBody>
          <a:bodyPr wrap="square">
            <a:spAutoFit/>
          </a:bodyPr>
          <a:lstStyle/>
          <a:p>
            <a:pPr marL="363538" indent="-363538"/>
            <a:r>
              <a:rPr lang="en-US" altLang="zh-TW" sz="1600" b="1" dirty="0">
                <a:solidFill>
                  <a:schemeClr val="accent1">
                    <a:lumMod val="75000"/>
                  </a:schemeClr>
                </a:solidFill>
                <a:latin typeface="Calibri" panose="020F0502020204030204" pitchFamily="34" charset="0"/>
              </a:rPr>
              <a:t>1</a:t>
            </a:r>
            <a:r>
              <a:rPr lang="en-US" altLang="zh-TW" sz="1600" dirty="0">
                <a:solidFill>
                  <a:schemeClr val="accent1">
                    <a:lumMod val="75000"/>
                  </a:schemeClr>
                </a:solidFill>
                <a:latin typeface="Calibri" panose="020F0502020204030204" pitchFamily="34" charset="0"/>
              </a:rPr>
              <a:t> 	So, they came to the mountains and they </a:t>
            </a:r>
            <a:r>
              <a:rPr lang="en-US" altLang="zh-TW" sz="1600" b="1" dirty="0">
                <a:solidFill>
                  <a:schemeClr val="accent1">
                    <a:lumMod val="75000"/>
                  </a:schemeClr>
                </a:solidFill>
                <a:latin typeface="Calibri" panose="020F0502020204030204" pitchFamily="34" charset="0"/>
              </a:rPr>
              <a:t>settled</a:t>
            </a:r>
            <a:r>
              <a:rPr lang="en-US" altLang="zh-TW" sz="1600" dirty="0">
                <a:solidFill>
                  <a:schemeClr val="accent1">
                    <a:lumMod val="75000"/>
                  </a:schemeClr>
                </a:solidFill>
                <a:latin typeface="Calibri" panose="020F0502020204030204" pitchFamily="34" charset="0"/>
              </a:rPr>
              <a:t> the higher regions of the Himalayas.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had to leave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moved through</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built houses and started to live in</a:t>
            </a:r>
          </a:p>
          <a:p>
            <a:pPr marL="363538" indent="-363538">
              <a:spcBef>
                <a:spcPts val="600"/>
              </a:spcBef>
            </a:pPr>
            <a:r>
              <a:rPr lang="en-US" altLang="zh-TW" sz="1600" b="1" dirty="0">
                <a:solidFill>
                  <a:schemeClr val="accent1">
                    <a:lumMod val="75000"/>
                  </a:schemeClr>
                </a:solidFill>
                <a:latin typeface="Calibri" panose="020F0502020204030204" pitchFamily="34" charset="0"/>
              </a:rPr>
              <a:t>2</a:t>
            </a:r>
            <a:r>
              <a:rPr lang="en-US" altLang="zh-TW" sz="1600" dirty="0">
                <a:solidFill>
                  <a:schemeClr val="accent1">
                    <a:lumMod val="75000"/>
                  </a:schemeClr>
                </a:solidFill>
                <a:latin typeface="Calibri" panose="020F0502020204030204" pitchFamily="34" charset="0"/>
              </a:rPr>
              <a:t>	And, </a:t>
            </a:r>
            <a:r>
              <a:rPr lang="en-US" altLang="zh-TW" sz="1600" b="1" dirty="0">
                <a:solidFill>
                  <a:schemeClr val="accent1">
                    <a:lumMod val="75000"/>
                  </a:schemeClr>
                </a:solidFill>
                <a:latin typeface="Calibri" panose="020F0502020204030204" pitchFamily="34" charset="0"/>
              </a:rPr>
              <a:t>just by chance</a:t>
            </a:r>
            <a:r>
              <a:rPr lang="en-US" altLang="zh-TW" sz="1600" dirty="0">
                <a:solidFill>
                  <a:schemeClr val="accent1">
                    <a:lumMod val="75000"/>
                  </a:schemeClr>
                </a:solidFill>
                <a:latin typeface="Calibri" panose="020F0502020204030204" pitchFamily="34" charset="0"/>
              </a:rPr>
              <a:t> of living where they have, ...</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a:t>
            </a:r>
            <a:r>
              <a:rPr lang="en-US" altLang="zh-TW" sz="1600" dirty="0">
                <a:solidFill>
                  <a:schemeClr val="accent1">
                    <a:lumMod val="75000"/>
                  </a:schemeClr>
                </a:solidFill>
                <a:latin typeface="Calibri" panose="020F0502020204030204" pitchFamily="34" charset="0"/>
              </a:rPr>
              <a:t>  because of the risk</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with hard work</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without planning</a:t>
            </a:r>
          </a:p>
          <a:p>
            <a:pPr marL="363538" indent="-363538">
              <a:spcBef>
                <a:spcPts val="600"/>
              </a:spcBef>
            </a:pPr>
            <a:r>
              <a:rPr lang="en-US" altLang="zh-TW" sz="1600" b="1" dirty="0">
                <a:solidFill>
                  <a:schemeClr val="accent1">
                    <a:lumMod val="75000"/>
                  </a:schemeClr>
                </a:solidFill>
                <a:latin typeface="Calibri" panose="020F0502020204030204" pitchFamily="34" charset="0"/>
              </a:rPr>
              <a:t>3</a:t>
            </a:r>
            <a:r>
              <a:rPr lang="en-US" altLang="zh-TW" sz="1600" dirty="0">
                <a:solidFill>
                  <a:schemeClr val="accent1">
                    <a:lumMod val="75000"/>
                  </a:schemeClr>
                </a:solidFill>
                <a:latin typeface="Calibri" panose="020F0502020204030204" pitchFamily="34" charset="0"/>
              </a:rPr>
              <a:t> 	... with few things that we </a:t>
            </a:r>
            <a:r>
              <a:rPr lang="en-US" altLang="zh-TW" sz="1600" b="1" dirty="0">
                <a:solidFill>
                  <a:schemeClr val="accent1">
                    <a:lumMod val="75000"/>
                  </a:schemeClr>
                </a:solidFill>
                <a:latin typeface="Calibri" panose="020F0502020204030204" pitchFamily="34" charset="0"/>
              </a:rPr>
              <a:t>take for granted </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 feel lucky to have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forget that we’re lucky to have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 worked hard to get</a:t>
            </a:r>
          </a:p>
          <a:p>
            <a:pPr marL="363538" indent="-363538">
              <a:spcBef>
                <a:spcPts val="600"/>
              </a:spcBef>
            </a:pPr>
            <a:r>
              <a:rPr lang="en-US" altLang="zh-TW" sz="1600" b="1" dirty="0">
                <a:solidFill>
                  <a:schemeClr val="accent1">
                    <a:lumMod val="75000"/>
                  </a:schemeClr>
                </a:solidFill>
                <a:latin typeface="Calibri" panose="020F0502020204030204" pitchFamily="34" charset="0"/>
              </a:rPr>
              <a:t>4</a:t>
            </a:r>
            <a:r>
              <a:rPr lang="en-US" altLang="zh-TW" sz="1600" dirty="0">
                <a:solidFill>
                  <a:schemeClr val="accent1">
                    <a:lumMod val="75000"/>
                  </a:schemeClr>
                </a:solidFill>
                <a:latin typeface="Calibri" panose="020F0502020204030204" pitchFamily="34" charset="0"/>
              </a:rPr>
              <a:t>	Life now feels </a:t>
            </a:r>
            <a:r>
              <a:rPr lang="en-US" altLang="zh-TW" sz="1600" b="1" dirty="0">
                <a:solidFill>
                  <a:schemeClr val="accent1">
                    <a:lumMod val="75000"/>
                  </a:schemeClr>
                </a:solidFill>
                <a:latin typeface="Calibri" panose="020F0502020204030204" pitchFamily="34" charset="0"/>
              </a:rPr>
              <a:t>a little rushed </a:t>
            </a:r>
            <a:r>
              <a:rPr lang="en-US" altLang="zh-TW" sz="1600" dirty="0">
                <a:solidFill>
                  <a:schemeClr val="accent1">
                    <a:lumMod val="75000"/>
                  </a:schemeClr>
                </a:solidFill>
                <a:latin typeface="Calibri" panose="020F0502020204030204" pitchFamily="34" charset="0"/>
              </a:rPr>
              <a:t>but the people here earn an income.</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slow</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a:t>
            </a:r>
            <a:r>
              <a:rPr lang="en-US" altLang="zh-TW" sz="1600" dirty="0">
                <a:solidFill>
                  <a:schemeClr val="accent1">
                    <a:lumMod val="75000"/>
                  </a:schemeClr>
                </a:solidFill>
                <a:latin typeface="Calibri" panose="020F0502020204030204" pitchFamily="34" charset="0"/>
              </a:rPr>
              <a:t>  too quick</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a:t>
            </a:r>
            <a:r>
              <a:rPr lang="en-US" altLang="zh-TW" sz="1600" dirty="0">
                <a:solidFill>
                  <a:schemeClr val="accent1">
                    <a:lumMod val="75000"/>
                  </a:schemeClr>
                </a:solidFill>
                <a:latin typeface="Calibri" panose="020F0502020204030204" pitchFamily="34" charset="0"/>
              </a:rPr>
              <a:t>  very relaxing</a:t>
            </a:r>
          </a:p>
          <a:p>
            <a:pPr marL="363538" indent="-363538">
              <a:spcBef>
                <a:spcPts val="600"/>
              </a:spcBef>
            </a:pPr>
            <a:r>
              <a:rPr lang="en-US" altLang="zh-TW" sz="1600" b="1" dirty="0">
                <a:solidFill>
                  <a:schemeClr val="accent1">
                    <a:lumMod val="75000"/>
                  </a:schemeClr>
                </a:solidFill>
                <a:latin typeface="Calibri" panose="020F0502020204030204" pitchFamily="34" charset="0"/>
              </a:rPr>
              <a:t>5</a:t>
            </a:r>
            <a:r>
              <a:rPr lang="en-US" altLang="zh-TW" sz="1600" dirty="0">
                <a:solidFill>
                  <a:schemeClr val="accent1">
                    <a:lumMod val="75000"/>
                  </a:schemeClr>
                </a:solidFill>
                <a:latin typeface="Calibri" panose="020F0502020204030204" pitchFamily="34" charset="0"/>
              </a:rPr>
              <a:t> 	... now that they have this connection with </a:t>
            </a:r>
            <a:r>
              <a:rPr lang="en-US" altLang="zh-TW" sz="1600" b="1" dirty="0">
                <a:solidFill>
                  <a:schemeClr val="accent1">
                    <a:lumMod val="75000"/>
                  </a:schemeClr>
                </a:solidFill>
                <a:latin typeface="Calibri" panose="020F0502020204030204" pitchFamily="34" charset="0"/>
              </a:rPr>
              <a:t>the outside world</a:t>
            </a:r>
            <a:r>
              <a:rPr lang="en-US" altLang="zh-TW" sz="1600" dirty="0">
                <a:solidFill>
                  <a:schemeClr val="accent1">
                    <a:lumMod val="75000"/>
                  </a:schemeClr>
                </a:solidFill>
                <a:latin typeface="Calibri" panose="020F0502020204030204" pitchFamily="34" charset="0"/>
              </a:rPr>
              <a:t>.</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a </a:t>
            </a:r>
            <a:r>
              <a:rPr lang="en-US" altLang="zh-TW" sz="1600" dirty="0">
                <a:solidFill>
                  <a:schemeClr val="accent1">
                    <a:lumMod val="75000"/>
                  </a:schemeClr>
                </a:solidFill>
                <a:latin typeface="Calibri" panose="020F0502020204030204" pitchFamily="34" charset="0"/>
              </a:rPr>
              <a:t> foreign countries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b </a:t>
            </a:r>
            <a:r>
              <a:rPr lang="en-US" altLang="zh-TW" sz="1600" dirty="0">
                <a:solidFill>
                  <a:schemeClr val="accent1">
                    <a:lumMod val="75000"/>
                  </a:schemeClr>
                </a:solidFill>
                <a:latin typeface="Calibri" panose="020F0502020204030204" pitchFamily="34" charset="0"/>
              </a:rPr>
              <a:t> life in the mountains</a:t>
            </a:r>
          </a:p>
          <a:p>
            <a:pPr marL="363538" indent="-363538"/>
            <a:r>
              <a:rPr lang="en-US" altLang="zh-TW" sz="1600" dirty="0">
                <a:solidFill>
                  <a:schemeClr val="accent1">
                    <a:lumMod val="75000"/>
                  </a:schemeClr>
                </a:solidFill>
                <a:latin typeface="Calibri" panose="020F0502020204030204" pitchFamily="34" charset="0"/>
              </a:rPr>
              <a:t>	</a:t>
            </a:r>
            <a:r>
              <a:rPr lang="en-US" altLang="zh-TW" sz="1600" b="1" dirty="0">
                <a:solidFill>
                  <a:schemeClr val="accent1">
                    <a:lumMod val="75000"/>
                  </a:schemeClr>
                </a:solidFill>
                <a:latin typeface="Calibri" panose="020F0502020204030204" pitchFamily="34" charset="0"/>
              </a:rPr>
              <a:t>c  </a:t>
            </a:r>
            <a:r>
              <a:rPr lang="en-US" altLang="zh-TW" sz="1600" dirty="0">
                <a:solidFill>
                  <a:schemeClr val="accent1">
                    <a:lumMod val="75000"/>
                  </a:schemeClr>
                </a:solidFill>
                <a:latin typeface="Calibri" panose="020F0502020204030204" pitchFamily="34" charset="0"/>
              </a:rPr>
              <a:t>the internet</a:t>
            </a:r>
            <a:endParaRPr lang="zh-TW" altLang="en-US" sz="1600" dirty="0">
              <a:solidFill>
                <a:schemeClr val="accent1">
                  <a:lumMod val="75000"/>
                </a:schemeClr>
              </a:solidFill>
              <a:latin typeface="Calibri" panose="020F0502020204030204" pitchFamily="34" charset="0"/>
            </a:endParaRPr>
          </a:p>
        </p:txBody>
      </p:sp>
      <p:pic>
        <p:nvPicPr>
          <p:cNvPr id="9" name="Picture 2">
            <a:hlinkClick r:id="rId2" action="ppaction://hlinkfile"/>
          </p:cNvPr>
          <p:cNvPicPr>
            <a:picLocks noChangeAspect="1" noChangeArrowheads="1"/>
          </p:cNvPicPr>
          <p:nvPr/>
        </p:nvPicPr>
        <p:blipFill>
          <a:blip r:embed="rId3" cstate="print"/>
          <a:srcRect/>
          <a:stretch>
            <a:fillRect/>
          </a:stretch>
        </p:blipFill>
        <p:spPr bwMode="auto">
          <a:xfrm>
            <a:off x="6074811" y="262290"/>
            <a:ext cx="890661" cy="313200"/>
          </a:xfrm>
          <a:prstGeom prst="rect">
            <a:avLst/>
          </a:prstGeom>
          <a:noFill/>
          <a:ln w="9525">
            <a:noFill/>
            <a:miter lim="800000"/>
            <a:headEnd/>
            <a:tailEnd/>
          </a:ln>
        </p:spPr>
      </p:pic>
      <p:sp>
        <p:nvSpPr>
          <p:cNvPr id="6" name="矩形 5">
            <a:extLst>
              <a:ext uri="{FF2B5EF4-FFF2-40B4-BE49-F238E27FC236}">
                <a16:creationId xmlns:a16="http://schemas.microsoft.com/office/drawing/2014/main" id="{CB73B3E9-9D0B-4653-A383-F18A7FA2C7F1}"/>
              </a:ext>
            </a:extLst>
          </p:cNvPr>
          <p:cNvSpPr/>
          <p:nvPr/>
        </p:nvSpPr>
        <p:spPr>
          <a:xfrm>
            <a:off x="106285" y="717240"/>
            <a:ext cx="301686"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
        <p:nvSpPr>
          <p:cNvPr id="12" name="矩形 11">
            <a:extLst>
              <a:ext uri="{FF2B5EF4-FFF2-40B4-BE49-F238E27FC236}">
                <a16:creationId xmlns:a16="http://schemas.microsoft.com/office/drawing/2014/main" id="{CB73B3E9-9D0B-4653-A383-F18A7FA2C7F1}"/>
              </a:ext>
            </a:extLst>
          </p:cNvPr>
          <p:cNvSpPr/>
          <p:nvPr/>
        </p:nvSpPr>
        <p:spPr>
          <a:xfrm>
            <a:off x="106285" y="1787983"/>
            <a:ext cx="301686" cy="369332"/>
          </a:xfrm>
          <a:prstGeom prst="rect">
            <a:avLst/>
          </a:prstGeom>
        </p:spPr>
        <p:txBody>
          <a:bodyPr wrap="none">
            <a:spAutoFit/>
          </a:bodyPr>
          <a:lstStyle/>
          <a:p>
            <a:r>
              <a:rPr lang="en-US" altLang="zh-TW" b="1" dirty="0">
                <a:solidFill>
                  <a:srgbClr val="FF0066"/>
                </a:solidFill>
                <a:latin typeface="Segoe Print" panose="02000600000000000000" pitchFamily="2" charset="0"/>
              </a:rPr>
              <a:t>c</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CB73B3E9-9D0B-4653-A383-F18A7FA2C7F1}"/>
              </a:ext>
            </a:extLst>
          </p:cNvPr>
          <p:cNvSpPr/>
          <p:nvPr/>
        </p:nvSpPr>
        <p:spPr>
          <a:xfrm>
            <a:off x="106285" y="2883161"/>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CB73B3E9-9D0B-4653-A383-F18A7FA2C7F1}"/>
              </a:ext>
            </a:extLst>
          </p:cNvPr>
          <p:cNvSpPr/>
          <p:nvPr/>
        </p:nvSpPr>
        <p:spPr>
          <a:xfrm>
            <a:off x="88653" y="3905422"/>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CB73B3E9-9D0B-4653-A383-F18A7FA2C7F1}"/>
              </a:ext>
            </a:extLst>
          </p:cNvPr>
          <p:cNvSpPr/>
          <p:nvPr/>
        </p:nvSpPr>
        <p:spPr>
          <a:xfrm>
            <a:off x="97469" y="4930441"/>
            <a:ext cx="319318" cy="369332"/>
          </a:xfrm>
          <a:prstGeom prst="rect">
            <a:avLst/>
          </a:prstGeom>
        </p:spPr>
        <p:txBody>
          <a:bodyPr wrap="none">
            <a:spAutoFit/>
          </a:bodyPr>
          <a:lstStyle/>
          <a:p>
            <a:r>
              <a:rPr lang="en-US" altLang="zh-TW" b="1" dirty="0">
                <a:solidFill>
                  <a:srgbClr val="FF0066"/>
                </a:solidFill>
                <a:latin typeface="Segoe Print" panose="02000600000000000000" pitchFamily="2" charset="0"/>
              </a:rPr>
              <a:t>a</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400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D0BC108C-44EC-4967-BF80-FC1BBF780745}"/>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4f-p. 55</a:t>
            </a:r>
            <a:endParaRPr lang="zh-TW" altLang="en-US" sz="1200" b="1" dirty="0">
              <a:solidFill>
                <a:schemeClr val="tx1">
                  <a:lumMod val="50000"/>
                  <a:lumOff val="50000"/>
                </a:schemeClr>
              </a:solidFill>
              <a:latin typeface="Calibri" panose="020F0502020204030204" pitchFamily="34" charset="0"/>
            </a:endParaRPr>
          </a:p>
        </p:txBody>
      </p:sp>
      <p:sp>
        <p:nvSpPr>
          <p:cNvPr id="13" name="矩形 12">
            <a:extLst>
              <a:ext uri="{FF2B5EF4-FFF2-40B4-BE49-F238E27FC236}">
                <a16:creationId xmlns:a16="http://schemas.microsoft.com/office/drawing/2014/main" id="{7C8247C5-B96C-435F-89C2-E01F03B5B1BD}"/>
              </a:ext>
            </a:extLst>
          </p:cNvPr>
          <p:cNvSpPr/>
          <p:nvPr/>
        </p:nvSpPr>
        <p:spPr>
          <a:xfrm>
            <a:off x="304909" y="332013"/>
            <a:ext cx="8442484"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9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Tourism changed the Sherpa way of life. What are the effects of these things on people’s ways of life?</a:t>
            </a:r>
            <a:endParaRPr lang="zh-TW" altLang="en-US" sz="2000" dirty="0">
              <a:latin typeface="Calibri" panose="020F0502020204030204" pitchFamily="34" charset="0"/>
            </a:endParaRPr>
          </a:p>
        </p:txBody>
      </p:sp>
      <p:pic>
        <p:nvPicPr>
          <p:cNvPr id="3074" name="Picture 2"/>
          <p:cNvPicPr>
            <a:picLocks noChangeAspect="1" noChangeArrowheads="1"/>
          </p:cNvPicPr>
          <p:nvPr/>
        </p:nvPicPr>
        <p:blipFill rotWithShape="1">
          <a:blip r:embed="rId2" cstate="print"/>
          <a:srcRect r="12834"/>
          <a:stretch/>
        </p:blipFill>
        <p:spPr bwMode="auto">
          <a:xfrm>
            <a:off x="766368" y="1166332"/>
            <a:ext cx="3370203" cy="117409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942294" y="4308276"/>
            <a:ext cx="5273318" cy="2034277"/>
          </a:xfrm>
          <a:prstGeom prst="rect">
            <a:avLst/>
          </a:prstGeom>
          <a:noFill/>
          <a:ln w="9525">
            <a:noFill/>
            <a:miter lim="800000"/>
            <a:headEnd/>
            <a:tailEnd/>
          </a:ln>
        </p:spPr>
      </p:pic>
      <p:sp>
        <p:nvSpPr>
          <p:cNvPr id="7" name="矩形 6">
            <a:extLst>
              <a:ext uri="{FF2B5EF4-FFF2-40B4-BE49-F238E27FC236}">
                <a16:creationId xmlns:a16="http://schemas.microsoft.com/office/drawing/2014/main" id="{B5FF7C15-BA56-42FA-8E3E-7F8867191204}"/>
              </a:ext>
            </a:extLst>
          </p:cNvPr>
          <p:cNvSpPr/>
          <p:nvPr/>
        </p:nvSpPr>
        <p:spPr>
          <a:xfrm>
            <a:off x="4237265" y="1122788"/>
            <a:ext cx="4601935" cy="1554272"/>
          </a:xfrm>
          <a:prstGeom prst="rect">
            <a:avLst/>
          </a:prstGeom>
        </p:spPr>
        <p:txBody>
          <a:bodyPr wrap="square">
            <a:spAutoFit/>
          </a:bodyPr>
          <a:lstStyle/>
          <a:p>
            <a:pPr marL="363538" indent="-363538">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The internet: makes the world a smaller place – we know what is happening in the world; we can communicate with people anywhere</a:t>
            </a:r>
          </a:p>
        </p:txBody>
      </p:sp>
      <p:sp>
        <p:nvSpPr>
          <p:cNvPr id="9" name="矩形 8">
            <a:extLst>
              <a:ext uri="{FF2B5EF4-FFF2-40B4-BE49-F238E27FC236}">
                <a16:creationId xmlns:a16="http://schemas.microsoft.com/office/drawing/2014/main" id="{5330415D-4DEC-4225-BF23-65E9E4EE7FA3}"/>
              </a:ext>
            </a:extLst>
          </p:cNvPr>
          <p:cNvSpPr/>
          <p:nvPr/>
        </p:nvSpPr>
        <p:spPr>
          <a:xfrm>
            <a:off x="699685" y="2677060"/>
            <a:ext cx="7993278" cy="1631216"/>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Industrialization: people moving to the cities; lots of products available; destruction of natural habitats; pollution</a:t>
            </a:r>
          </a:p>
          <a:p>
            <a:pPr>
              <a:spcBef>
                <a:spcPts val="600"/>
              </a:spcBef>
            </a:pPr>
            <a:r>
              <a:rPr lang="en-US" altLang="zh-TW" b="1" dirty="0">
                <a:solidFill>
                  <a:srgbClr val="FF0066"/>
                </a:solidFill>
                <a:latin typeface="Segoe Print" panose="02000600000000000000" pitchFamily="2" charset="0"/>
              </a:rPr>
              <a:t>Large-scale road or rail systems: people travelling; people moving to live in different places; new ideas coming into remote places</a:t>
            </a:r>
          </a:p>
          <a:p>
            <a:pPr marL="363538" indent="-363538">
              <a:spcBef>
                <a:spcPts val="600"/>
              </a:spcBef>
            </a:pPr>
            <a:r>
              <a:rPr lang="en-US" altLang="zh-TW" b="1" dirty="0">
                <a:solidFill>
                  <a:srgbClr val="FF0066"/>
                </a:solidFill>
                <a:latin typeface="Segoe Print" panose="02000600000000000000" pitchFamily="2" charset="0"/>
              </a:rPr>
              <a:t>Cheaper air travel: same as above</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285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wipe(left)">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wipe(left)">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E4814D-5E79-484F-962A-76A03E7C7122}"/>
              </a:ext>
            </a:extLst>
          </p:cNvPr>
          <p:cNvSpPr/>
          <p:nvPr/>
        </p:nvSpPr>
        <p:spPr>
          <a:xfrm>
            <a:off x="879725" y="71931"/>
            <a:ext cx="7936789" cy="1692771"/>
          </a:xfrm>
          <a:prstGeom prst="rect">
            <a:avLst/>
          </a:prstGeom>
        </p:spPr>
        <p:txBody>
          <a:bodyPr wrap="square">
            <a:spAutoFit/>
          </a:bodyPr>
          <a:lstStyle/>
          <a:p>
            <a:pPr marL="2016000" indent="-2016000"/>
            <a:r>
              <a:rPr lang="en-US" altLang="zh-TW" sz="5200" b="1" dirty="0">
                <a:solidFill>
                  <a:srgbClr val="E60000"/>
                </a:solidFill>
                <a:latin typeface="Calibri" panose="020F0502020204030204" pitchFamily="34" charset="0"/>
                <a:cs typeface="Calibri" panose="020F0502020204030204" pitchFamily="34" charset="0"/>
              </a:rPr>
              <a:t>UNIT 4</a:t>
            </a:r>
            <a:r>
              <a:rPr lang="en-US" altLang="zh-TW" sz="5200" b="1" dirty="0">
                <a:solidFill>
                  <a:srgbClr val="FF0000"/>
                </a:solidFill>
                <a:latin typeface="Calibri" panose="020F0502020204030204" pitchFamily="34" charset="0"/>
                <a:cs typeface="Calibri" panose="020F0502020204030204" pitchFamily="34" charset="0"/>
              </a:rPr>
              <a:t> </a:t>
            </a:r>
            <a:r>
              <a:rPr lang="en-US" altLang="zh-TW" sz="5200" dirty="0">
                <a:latin typeface="Calibri" panose="020F0502020204030204" pitchFamily="34" charset="0"/>
                <a:cs typeface="Calibri" panose="020F0502020204030204" pitchFamily="34" charset="0"/>
              </a:rPr>
              <a:t>REVIEW AND </a:t>
            </a:r>
            <a:r>
              <a:rPr lang="en-US" altLang="zh-TW" sz="5200" dirty="0">
                <a:solidFill>
                  <a:srgbClr val="E60000"/>
                </a:solidFill>
                <a:latin typeface="Calibri" panose="020F0502020204030204" pitchFamily="34" charset="0"/>
                <a:cs typeface="Calibri" panose="020F0502020204030204" pitchFamily="34" charset="0"/>
              </a:rPr>
              <a:t>M</a:t>
            </a:r>
            <a:r>
              <a:rPr lang="en-US" altLang="zh-TW" sz="5200" dirty="0">
                <a:latin typeface="Calibri" panose="020F0502020204030204" pitchFamily="34" charset="0"/>
                <a:cs typeface="Calibri" panose="020F0502020204030204" pitchFamily="34" charset="0"/>
              </a:rPr>
              <a:t>EMORY </a:t>
            </a:r>
            <a:r>
              <a:rPr lang="en-US" altLang="zh-TW" sz="5200" dirty="0">
                <a:solidFill>
                  <a:srgbClr val="E60000"/>
                </a:solidFill>
                <a:latin typeface="Calibri" panose="020F0502020204030204" pitchFamily="34" charset="0"/>
                <a:cs typeface="Calibri" panose="020F0502020204030204" pitchFamily="34" charset="0"/>
              </a:rPr>
              <a:t>B</a:t>
            </a:r>
            <a:r>
              <a:rPr lang="en-US" altLang="zh-TW" sz="5200" dirty="0">
                <a:latin typeface="Calibri" panose="020F0502020204030204" pitchFamily="34" charset="0"/>
                <a:cs typeface="Calibri" panose="020F0502020204030204" pitchFamily="34" charset="0"/>
              </a:rPr>
              <a:t>OOSTER</a:t>
            </a:r>
            <a:endParaRPr lang="zh-TW" altLang="en-US" sz="52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69F52AE0-B846-4ACC-BC65-A2A6E1D42AC2}"/>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pic>
        <p:nvPicPr>
          <p:cNvPr id="3" name="圖片 2">
            <a:extLst>
              <a:ext uri="{FF2B5EF4-FFF2-40B4-BE49-F238E27FC236}">
                <a16:creationId xmlns:a16="http://schemas.microsoft.com/office/drawing/2014/main" id="{CA5C8DD8-FACF-4B86-AA67-37D3AABB9C87}"/>
              </a:ext>
            </a:extLst>
          </p:cNvPr>
          <p:cNvPicPr>
            <a:picLocks noChangeAspect="1"/>
          </p:cNvPicPr>
          <p:nvPr/>
        </p:nvPicPr>
        <p:blipFill rotWithShape="1">
          <a:blip r:embed="rId2" cstate="print"/>
          <a:srcRect t="12581"/>
          <a:stretch/>
        </p:blipFill>
        <p:spPr>
          <a:xfrm>
            <a:off x="0" y="4197"/>
            <a:ext cx="766696" cy="992167"/>
          </a:xfrm>
          <a:prstGeom prst="rect">
            <a:avLst/>
          </a:prstGeom>
        </p:spPr>
      </p:pic>
      <p:sp>
        <p:nvSpPr>
          <p:cNvPr id="12" name="矩形 11">
            <a:extLst>
              <a:ext uri="{FF2B5EF4-FFF2-40B4-BE49-F238E27FC236}">
                <a16:creationId xmlns:a16="http://schemas.microsoft.com/office/drawing/2014/main" id="{DB5000BD-7E2A-4473-B852-A99B1209318E}"/>
              </a:ext>
            </a:extLst>
          </p:cNvPr>
          <p:cNvSpPr/>
          <p:nvPr/>
        </p:nvSpPr>
        <p:spPr>
          <a:xfrm>
            <a:off x="327083" y="2208591"/>
            <a:ext cx="8489029" cy="400110"/>
          </a:xfrm>
          <a:prstGeom prst="rect">
            <a:avLst/>
          </a:prstGeom>
        </p:spPr>
        <p:txBody>
          <a:bodyPr wrap="square">
            <a:spAutoFit/>
          </a:bodyPr>
          <a:lstStyle/>
          <a:p>
            <a:pPr marL="354013" indent="-354013"/>
            <a:r>
              <a:rPr lang="en-US" altLang="zh-TW" sz="2000" b="1" dirty="0">
                <a:solidFill>
                  <a:srgbClr val="E60000"/>
                </a:solidFill>
                <a:latin typeface="Calibri" panose="020F0502020204030204" pitchFamily="34" charset="0"/>
                <a:cs typeface="Calibri" panose="020F0502020204030204" pitchFamily="34" charset="0"/>
              </a:rPr>
              <a:t>1</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each comment from student chefs with one word or contraction.</a:t>
            </a:r>
            <a:endParaRPr lang="zh-TW"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CC6BC15-EF9B-4918-A140-818F9CF530BA}"/>
              </a:ext>
            </a:extLst>
          </p:cNvPr>
          <p:cNvSpPr/>
          <p:nvPr/>
        </p:nvSpPr>
        <p:spPr>
          <a:xfrm>
            <a:off x="327485" y="1583999"/>
            <a:ext cx="8489029"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Grammar</a:t>
            </a:r>
            <a:endParaRPr lang="zh-TW" altLang="en-US" sz="3200" dirty="0">
              <a:solidFill>
                <a:srgbClr val="E60000"/>
              </a:solidFill>
              <a:latin typeface="Calibri" panose="020F0502020204030204" pitchFamily="34" charset="0"/>
            </a:endParaRPr>
          </a:p>
        </p:txBody>
      </p:sp>
      <p:sp>
        <p:nvSpPr>
          <p:cNvPr id="6" name="矩形 5">
            <a:extLst>
              <a:ext uri="{FF2B5EF4-FFF2-40B4-BE49-F238E27FC236}">
                <a16:creationId xmlns:a16="http://schemas.microsoft.com/office/drawing/2014/main" id="{55FEFEB7-8E34-4939-8D3E-FD16A51968B9}"/>
              </a:ext>
            </a:extLst>
          </p:cNvPr>
          <p:cNvSpPr/>
          <p:nvPr/>
        </p:nvSpPr>
        <p:spPr>
          <a:xfrm>
            <a:off x="689579" y="2675364"/>
            <a:ext cx="8126534" cy="3516347"/>
          </a:xfrm>
          <a:prstGeom prst="rect">
            <a:avLst/>
          </a:prstGeom>
        </p:spPr>
        <p:txBody>
          <a:bodyPr wrap="square">
            <a:spAutoFit/>
          </a:bodyPr>
          <a:lstStyle/>
          <a:p>
            <a:pPr marL="354013" indent="-354013">
              <a:spcBef>
                <a:spcPts val="300"/>
              </a:spcBef>
              <a:tabLst>
                <a:tab pos="363538" algn="l"/>
              </a:tabLst>
            </a:pPr>
            <a:r>
              <a:rPr lang="en-US" altLang="zh-TW" sz="2000" dirty="0">
                <a:latin typeface="Calibri" panose="020F0502020204030204" pitchFamily="34" charset="0"/>
              </a:rPr>
              <a:t>1 	‘I’m sure nobody ______________ be able to eat this!’</a:t>
            </a:r>
          </a:p>
          <a:p>
            <a:pPr marL="354013" indent="-354013">
              <a:spcBef>
                <a:spcPts val="300"/>
              </a:spcBef>
              <a:tabLst>
                <a:tab pos="363538" algn="l"/>
              </a:tabLst>
            </a:pPr>
            <a:r>
              <a:rPr lang="en-US" altLang="zh-TW" sz="2000" dirty="0">
                <a:latin typeface="Calibri" panose="020F0502020204030204" pitchFamily="34" charset="0"/>
              </a:rPr>
              <a:t>2 	‘I’m ______________ to change jobs soon.’</a:t>
            </a:r>
          </a:p>
          <a:p>
            <a:pPr marL="354013" indent="-354013">
              <a:spcBef>
                <a:spcPts val="300"/>
              </a:spcBef>
              <a:tabLst>
                <a:tab pos="363538" algn="l"/>
              </a:tabLst>
            </a:pPr>
            <a:r>
              <a:rPr lang="en-US" altLang="zh-TW" sz="2000" dirty="0">
                <a:latin typeface="Calibri" panose="020F0502020204030204" pitchFamily="34" charset="0"/>
              </a:rPr>
              <a:t>3	‘I’ ______________ having a drink on my next break.’</a:t>
            </a:r>
          </a:p>
          <a:p>
            <a:pPr marL="354013" indent="-354013">
              <a:spcBef>
                <a:spcPts val="300"/>
              </a:spcBef>
              <a:tabLst>
                <a:tab pos="363538" algn="l"/>
              </a:tabLst>
            </a:pPr>
            <a:r>
              <a:rPr lang="en-US" altLang="zh-TW" sz="2000" dirty="0">
                <a:latin typeface="Calibri" panose="020F0502020204030204" pitchFamily="34" charset="0"/>
              </a:rPr>
              <a:t>4 	‘This ______________ definitely impress the diners.’ </a:t>
            </a:r>
          </a:p>
          <a:p>
            <a:pPr marL="354013" indent="-354013">
              <a:spcBef>
                <a:spcPts val="300"/>
              </a:spcBef>
              <a:tabLst>
                <a:tab pos="363538" algn="l"/>
              </a:tabLst>
            </a:pPr>
            <a:r>
              <a:rPr lang="en-US" altLang="zh-TW" sz="2000" dirty="0">
                <a:latin typeface="Calibri" panose="020F0502020204030204" pitchFamily="34" charset="0"/>
              </a:rPr>
              <a:t>5 	‘I’m going ______________ be the best chef in the country one day.’</a:t>
            </a:r>
          </a:p>
          <a:p>
            <a:pPr marL="354013" indent="-354013">
              <a:spcBef>
                <a:spcPts val="300"/>
              </a:spcBef>
              <a:tabLst>
                <a:tab pos="363538" algn="l"/>
              </a:tabLst>
            </a:pPr>
            <a:r>
              <a:rPr lang="en-US" altLang="zh-TW" sz="2000" dirty="0">
                <a:latin typeface="Calibri" panose="020F0502020204030204" pitchFamily="34" charset="0"/>
              </a:rPr>
              <a:t>6	‘My parents ______________ be so proud of me.’</a:t>
            </a:r>
          </a:p>
          <a:p>
            <a:pPr marL="354013" indent="-354013">
              <a:spcBef>
                <a:spcPts val="300"/>
              </a:spcBef>
              <a:tabLst>
                <a:tab pos="363538" algn="l"/>
              </a:tabLst>
            </a:pPr>
            <a:r>
              <a:rPr lang="en-US" altLang="zh-TW" sz="2000" dirty="0">
                <a:latin typeface="Calibri" panose="020F0502020204030204" pitchFamily="34" charset="0"/>
              </a:rPr>
              <a:t>7 	‘This may ______________ turn out as I expected.’</a:t>
            </a:r>
          </a:p>
          <a:p>
            <a:pPr marL="354013" indent="-354013">
              <a:spcBef>
                <a:spcPts val="300"/>
              </a:spcBef>
              <a:tabLst>
                <a:tab pos="363538" algn="l"/>
              </a:tabLst>
            </a:pPr>
            <a:r>
              <a:rPr lang="en-US" altLang="zh-TW" sz="2000" dirty="0">
                <a:latin typeface="Calibri" panose="020F0502020204030204" pitchFamily="34" charset="0"/>
              </a:rPr>
              <a:t>8 	‘Wow, my hat ______________ catch fire in this kitchen.’ </a:t>
            </a:r>
          </a:p>
          <a:p>
            <a:pPr marL="354013" indent="-354013">
              <a:spcBef>
                <a:spcPts val="300"/>
              </a:spcBef>
              <a:tabLst>
                <a:tab pos="363538" algn="l"/>
              </a:tabLst>
            </a:pPr>
            <a:r>
              <a:rPr lang="en-US" altLang="zh-TW" sz="2000" dirty="0">
                <a:latin typeface="Calibri" panose="020F0502020204030204" pitchFamily="34" charset="0"/>
              </a:rPr>
              <a:t>9 	‘My friends ______________ believe me when I tell them about my day.’</a:t>
            </a:r>
          </a:p>
          <a:p>
            <a:pPr marL="354013" indent="-354013">
              <a:spcBef>
                <a:spcPts val="300"/>
              </a:spcBef>
              <a:tabLst>
                <a:tab pos="363538" algn="l"/>
              </a:tabLst>
            </a:pPr>
            <a:r>
              <a:rPr lang="en-US" altLang="zh-TW" sz="2000" dirty="0">
                <a:latin typeface="Calibri" panose="020F0502020204030204" pitchFamily="34" charset="0"/>
              </a:rPr>
              <a:t>10	‘I’m ______________ a take-away for dinner tonight.’</a:t>
            </a:r>
          </a:p>
        </p:txBody>
      </p:sp>
      <p:sp>
        <p:nvSpPr>
          <p:cNvPr id="7" name="矩形 6">
            <a:extLst>
              <a:ext uri="{FF2B5EF4-FFF2-40B4-BE49-F238E27FC236}">
                <a16:creationId xmlns:a16="http://schemas.microsoft.com/office/drawing/2014/main" id="{CB73B3E9-9D0B-4653-A383-F18A7FA2C7F1}"/>
              </a:ext>
            </a:extLst>
          </p:cNvPr>
          <p:cNvSpPr/>
          <p:nvPr/>
        </p:nvSpPr>
        <p:spPr>
          <a:xfrm>
            <a:off x="3514481" y="2733496"/>
            <a:ext cx="58541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2B415314-A546-4A1E-8651-3745B9228189}"/>
              </a:ext>
            </a:extLst>
          </p:cNvPr>
          <p:cNvSpPr/>
          <p:nvPr/>
        </p:nvSpPr>
        <p:spPr>
          <a:xfrm>
            <a:off x="1997033" y="3074617"/>
            <a:ext cx="795411" cy="369332"/>
          </a:xfrm>
          <a:prstGeom prst="rect">
            <a:avLst/>
          </a:prstGeom>
        </p:spPr>
        <p:txBody>
          <a:bodyPr wrap="none">
            <a:spAutoFit/>
          </a:bodyPr>
          <a:lstStyle/>
          <a:p>
            <a:r>
              <a:rPr lang="en-US" altLang="zh-TW" b="1" dirty="0">
                <a:solidFill>
                  <a:srgbClr val="FF0066"/>
                </a:solidFill>
                <a:latin typeface="Segoe Print" panose="02000600000000000000" pitchFamily="2" charset="0"/>
              </a:rPr>
              <a:t>going</a:t>
            </a:r>
            <a:endParaRPr lang="zh-TW" altLang="en-US" b="1" dirty="0">
              <a:solidFill>
                <a:srgbClr val="FF0066"/>
              </a:solidFill>
              <a:latin typeface="Segoe Print" panose="02000600000000000000" pitchFamily="2" charset="0"/>
            </a:endParaRPr>
          </a:p>
        </p:txBody>
      </p:sp>
      <p:sp>
        <p:nvSpPr>
          <p:cNvPr id="20" name="矩形 19">
            <a:extLst>
              <a:ext uri="{FF2B5EF4-FFF2-40B4-BE49-F238E27FC236}">
                <a16:creationId xmlns:a16="http://schemas.microsoft.com/office/drawing/2014/main" id="{29A890A1-4187-445A-A57C-EFF76871DC15}"/>
              </a:ext>
            </a:extLst>
          </p:cNvPr>
          <p:cNvSpPr/>
          <p:nvPr/>
        </p:nvSpPr>
        <p:spPr>
          <a:xfrm>
            <a:off x="2103378" y="3418215"/>
            <a:ext cx="415498" cy="369332"/>
          </a:xfrm>
          <a:prstGeom prst="rect">
            <a:avLst/>
          </a:prstGeom>
        </p:spPr>
        <p:txBody>
          <a:bodyPr wrap="none">
            <a:spAutoFit/>
          </a:bodyPr>
          <a:lstStyle/>
          <a:p>
            <a:r>
              <a:rPr lang="en-US" altLang="zh-TW" b="1" dirty="0">
                <a:solidFill>
                  <a:srgbClr val="FF0066"/>
                </a:solidFill>
                <a:latin typeface="Segoe Print" panose="02000600000000000000" pitchFamily="2" charset="0"/>
              </a:rPr>
              <a:t>m</a:t>
            </a:r>
            <a:endParaRPr lang="zh-TW" altLang="en-US" b="1" dirty="0">
              <a:solidFill>
                <a:srgbClr val="FF0066"/>
              </a:solidFill>
              <a:latin typeface="Segoe Print" panose="02000600000000000000" pitchFamily="2" charset="0"/>
            </a:endParaRPr>
          </a:p>
        </p:txBody>
      </p:sp>
      <p:sp>
        <p:nvSpPr>
          <p:cNvPr id="21" name="矩形 20">
            <a:extLst>
              <a:ext uri="{FF2B5EF4-FFF2-40B4-BE49-F238E27FC236}">
                <a16:creationId xmlns:a16="http://schemas.microsoft.com/office/drawing/2014/main" id="{460C9907-F3C0-4B12-A831-871D4ABF64DE}"/>
              </a:ext>
            </a:extLst>
          </p:cNvPr>
          <p:cNvSpPr/>
          <p:nvPr/>
        </p:nvSpPr>
        <p:spPr>
          <a:xfrm>
            <a:off x="2293228" y="3774324"/>
            <a:ext cx="58541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a:t>
            </a:r>
            <a:endParaRPr lang="zh-TW" altLang="en-US" b="1" dirty="0">
              <a:solidFill>
                <a:srgbClr val="FF0066"/>
              </a:solidFill>
              <a:latin typeface="Segoe Print" panose="02000600000000000000" pitchFamily="2" charset="0"/>
            </a:endParaRPr>
          </a:p>
        </p:txBody>
      </p:sp>
      <p:sp>
        <p:nvSpPr>
          <p:cNvPr id="22" name="矩形 21">
            <a:extLst>
              <a:ext uri="{FF2B5EF4-FFF2-40B4-BE49-F238E27FC236}">
                <a16:creationId xmlns:a16="http://schemas.microsoft.com/office/drawing/2014/main" id="{0AC9F087-E215-4A89-AC51-F0BE008A049A}"/>
              </a:ext>
            </a:extLst>
          </p:cNvPr>
          <p:cNvSpPr/>
          <p:nvPr/>
        </p:nvSpPr>
        <p:spPr>
          <a:xfrm>
            <a:off x="2893599" y="4119286"/>
            <a:ext cx="421910" cy="369332"/>
          </a:xfrm>
          <a:prstGeom prst="rect">
            <a:avLst/>
          </a:prstGeom>
        </p:spPr>
        <p:txBody>
          <a:bodyPr wrap="none">
            <a:spAutoFit/>
          </a:bodyPr>
          <a:lstStyle/>
          <a:p>
            <a:r>
              <a:rPr lang="en-US" altLang="zh-TW" b="1" dirty="0">
                <a:solidFill>
                  <a:srgbClr val="FF0066"/>
                </a:solidFill>
                <a:latin typeface="Segoe Print" panose="02000600000000000000" pitchFamily="2" charset="0"/>
              </a:rPr>
              <a:t>to</a:t>
            </a:r>
            <a:endParaRPr lang="zh-TW" altLang="en-US" b="1" dirty="0">
              <a:solidFill>
                <a:srgbClr val="FF0066"/>
              </a:solidFill>
              <a:latin typeface="Segoe Print" panose="02000600000000000000" pitchFamily="2" charset="0"/>
            </a:endParaRPr>
          </a:p>
        </p:txBody>
      </p:sp>
      <p:sp>
        <p:nvSpPr>
          <p:cNvPr id="23" name="矩形 22">
            <a:extLst>
              <a:ext uri="{FF2B5EF4-FFF2-40B4-BE49-F238E27FC236}">
                <a16:creationId xmlns:a16="http://schemas.microsoft.com/office/drawing/2014/main" id="{38BA6F1D-FEF1-4514-BB75-978819C1288B}"/>
              </a:ext>
            </a:extLst>
          </p:cNvPr>
          <p:cNvSpPr/>
          <p:nvPr/>
        </p:nvSpPr>
        <p:spPr>
          <a:xfrm>
            <a:off x="3104554" y="4452032"/>
            <a:ext cx="585417" cy="369332"/>
          </a:xfrm>
          <a:prstGeom prst="rect">
            <a:avLst/>
          </a:prstGeom>
        </p:spPr>
        <p:txBody>
          <a:bodyPr wrap="none">
            <a:spAutoFit/>
          </a:bodyPr>
          <a:lstStyle/>
          <a:p>
            <a:r>
              <a:rPr lang="en-US" altLang="zh-TW" b="1" dirty="0">
                <a:solidFill>
                  <a:srgbClr val="FF0066"/>
                </a:solidFill>
                <a:latin typeface="Segoe Print" panose="02000600000000000000" pitchFamily="2" charset="0"/>
              </a:rPr>
              <a:t>will</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0AC9F087-E215-4A89-AC51-F0BE008A049A}"/>
              </a:ext>
            </a:extLst>
          </p:cNvPr>
          <p:cNvSpPr/>
          <p:nvPr/>
        </p:nvSpPr>
        <p:spPr>
          <a:xfrm>
            <a:off x="2775603" y="4784778"/>
            <a:ext cx="574196" cy="369332"/>
          </a:xfrm>
          <a:prstGeom prst="rect">
            <a:avLst/>
          </a:prstGeom>
        </p:spPr>
        <p:txBody>
          <a:bodyPr wrap="none">
            <a:spAutoFit/>
          </a:bodyPr>
          <a:lstStyle/>
          <a:p>
            <a:r>
              <a:rPr lang="en-US" altLang="zh-TW" b="1" dirty="0">
                <a:solidFill>
                  <a:srgbClr val="FF0066"/>
                </a:solidFill>
                <a:latin typeface="Segoe Print" panose="02000600000000000000" pitchFamily="2" charset="0"/>
              </a:rPr>
              <a:t>not</a:t>
            </a:r>
            <a:endParaRPr lang="zh-TW" altLang="en-US" b="1" dirty="0">
              <a:solidFill>
                <a:srgbClr val="FF0066"/>
              </a:solidFill>
              <a:latin typeface="Segoe Print" panose="02000600000000000000" pitchFamily="2" charset="0"/>
            </a:endParaRPr>
          </a:p>
        </p:txBody>
      </p:sp>
      <p:sp>
        <p:nvSpPr>
          <p:cNvPr id="30" name="矩形 29">
            <a:extLst>
              <a:ext uri="{FF2B5EF4-FFF2-40B4-BE49-F238E27FC236}">
                <a16:creationId xmlns:a16="http://schemas.microsoft.com/office/drawing/2014/main" id="{4B1AB758-95E8-488F-A0A7-03EB4C2301BB}"/>
              </a:ext>
            </a:extLst>
          </p:cNvPr>
          <p:cNvSpPr/>
          <p:nvPr/>
        </p:nvSpPr>
        <p:spPr>
          <a:xfrm>
            <a:off x="2654675" y="5129740"/>
            <a:ext cx="1603324" cy="369332"/>
          </a:xfrm>
          <a:prstGeom prst="rect">
            <a:avLst/>
          </a:prstGeom>
        </p:spPr>
        <p:txBody>
          <a:bodyPr wrap="none">
            <a:spAutoFit/>
          </a:bodyPr>
          <a:lstStyle/>
          <a:p>
            <a:r>
              <a:rPr lang="en-US" altLang="zh-TW" b="1" dirty="0">
                <a:solidFill>
                  <a:srgbClr val="FF0066"/>
                </a:solidFill>
                <a:latin typeface="Segoe Print" panose="02000600000000000000" pitchFamily="2" charset="0"/>
              </a:rPr>
              <a:t>might/could</a:t>
            </a:r>
            <a:endParaRPr lang="zh-TW" altLang="en-US" b="1" dirty="0">
              <a:solidFill>
                <a:srgbClr val="FF0066"/>
              </a:solidFill>
              <a:latin typeface="Segoe Print" panose="02000600000000000000" pitchFamily="2" charset="0"/>
            </a:endParaRPr>
          </a:p>
        </p:txBody>
      </p:sp>
      <p:sp>
        <p:nvSpPr>
          <p:cNvPr id="31" name="矩形 30">
            <a:extLst>
              <a:ext uri="{FF2B5EF4-FFF2-40B4-BE49-F238E27FC236}">
                <a16:creationId xmlns:a16="http://schemas.microsoft.com/office/drawing/2014/main" id="{CF8391EA-3A58-41D6-9FF7-50116CB01132}"/>
              </a:ext>
            </a:extLst>
          </p:cNvPr>
          <p:cNvSpPr/>
          <p:nvPr/>
        </p:nvSpPr>
        <p:spPr>
          <a:xfrm>
            <a:off x="2875161" y="5479920"/>
            <a:ext cx="832279" cy="369332"/>
          </a:xfrm>
          <a:prstGeom prst="rect">
            <a:avLst/>
          </a:prstGeom>
        </p:spPr>
        <p:txBody>
          <a:bodyPr wrap="none">
            <a:spAutoFit/>
          </a:bodyPr>
          <a:lstStyle/>
          <a:p>
            <a:r>
              <a:rPr lang="en-US" altLang="zh-TW" b="1" dirty="0">
                <a:solidFill>
                  <a:srgbClr val="FF0066"/>
                </a:solidFill>
                <a:latin typeface="Segoe Print" panose="02000600000000000000" pitchFamily="2" charset="0"/>
              </a:rPr>
              <a:t>won’t</a:t>
            </a:r>
            <a:endParaRPr lang="zh-TW" altLang="en-US" b="1" dirty="0">
              <a:solidFill>
                <a:srgbClr val="FF0066"/>
              </a:solidFill>
              <a:latin typeface="Segoe Print" panose="02000600000000000000" pitchFamily="2" charset="0"/>
            </a:endParaRPr>
          </a:p>
        </p:txBody>
      </p:sp>
      <p:sp>
        <p:nvSpPr>
          <p:cNvPr id="32" name="矩形 31">
            <a:extLst>
              <a:ext uri="{FF2B5EF4-FFF2-40B4-BE49-F238E27FC236}">
                <a16:creationId xmlns:a16="http://schemas.microsoft.com/office/drawing/2014/main" id="{393F66B4-C48A-498A-81D5-DB5268275A2A}"/>
              </a:ext>
            </a:extLst>
          </p:cNvPr>
          <p:cNvSpPr/>
          <p:nvPr/>
        </p:nvSpPr>
        <p:spPr>
          <a:xfrm>
            <a:off x="1956385" y="5820996"/>
            <a:ext cx="1000595" cy="369332"/>
          </a:xfrm>
          <a:prstGeom prst="rect">
            <a:avLst/>
          </a:prstGeom>
        </p:spPr>
        <p:txBody>
          <a:bodyPr wrap="none">
            <a:spAutoFit/>
          </a:bodyPr>
          <a:lstStyle/>
          <a:p>
            <a:r>
              <a:rPr lang="en-US" altLang="zh-TW" b="1" dirty="0">
                <a:solidFill>
                  <a:srgbClr val="FF0066"/>
                </a:solidFill>
                <a:latin typeface="Segoe Print" panose="02000600000000000000" pitchFamily="2" charset="0"/>
              </a:rPr>
              <a:t>getting</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895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20" grpId="0"/>
      <p:bldP spid="21" grpId="0"/>
      <p:bldP spid="22" grpId="0"/>
      <p:bldP spid="23" grpId="0"/>
      <p:bldP spid="18" grpId="0"/>
      <p:bldP spid="30" grpId="0"/>
      <p:bldP spid="31" grpId="0"/>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32901" y="330279"/>
            <a:ext cx="8489135" cy="707886"/>
          </a:xfrm>
          <a:prstGeom prst="rect">
            <a:avLst/>
          </a:prstGeom>
        </p:spPr>
        <p:txBody>
          <a:bodyPr wrap="square">
            <a:spAutoFit/>
          </a:bodyPr>
          <a:lstStyle/>
          <a:p>
            <a:pPr marL="354013" indent="-354013"/>
            <a:r>
              <a:rPr lang="en-US" altLang="zh-TW" sz="2000" b="1" dirty="0">
                <a:solidFill>
                  <a:srgbClr val="E60000"/>
                </a:solidFill>
                <a:latin typeface="Calibri" panose="020F0502020204030204" pitchFamily="34" charset="0"/>
                <a:cs typeface="Calibri" panose="020F0502020204030204" pitchFamily="34" charset="0"/>
              </a:rPr>
              <a:t>2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Which comments in Exercise 1 do you think the students in the photo above might make? Why? Work in pairs and compare your ideas.</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E07E41FE-3588-44E0-9B13-45FFFF4F668B}"/>
              </a:ext>
            </a:extLst>
          </p:cNvPr>
          <p:cNvSpPr/>
          <p:nvPr/>
        </p:nvSpPr>
        <p:spPr>
          <a:xfrm>
            <a:off x="700088" y="1049595"/>
            <a:ext cx="7895272" cy="1000274"/>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EXAMPLE ANSWERS</a:t>
            </a:r>
          </a:p>
          <a:p>
            <a:pPr>
              <a:spcBef>
                <a:spcPts val="600"/>
              </a:spcBef>
            </a:pPr>
            <a:r>
              <a:rPr lang="en-US" altLang="zh-TW" b="1" dirty="0">
                <a:solidFill>
                  <a:srgbClr val="FF0066"/>
                </a:solidFill>
                <a:latin typeface="Segoe Print" panose="02000600000000000000" pitchFamily="2" charset="0"/>
              </a:rPr>
              <a:t>All of the comments could be made by the students in the photo, apart from perhaps 2.</a:t>
            </a:r>
          </a:p>
        </p:txBody>
      </p:sp>
      <p:sp>
        <p:nvSpPr>
          <p:cNvPr id="15" name="矩形 14">
            <a:extLst>
              <a:ext uri="{FF2B5EF4-FFF2-40B4-BE49-F238E27FC236}">
                <a16:creationId xmlns:a16="http://schemas.microsoft.com/office/drawing/2014/main" id="{6A5CCB3F-0B52-4599-B79B-C74B0001DC46}"/>
              </a:ext>
            </a:extLst>
          </p:cNvPr>
          <p:cNvSpPr/>
          <p:nvPr/>
        </p:nvSpPr>
        <p:spPr>
          <a:xfrm>
            <a:off x="327769" y="2126523"/>
            <a:ext cx="8489135" cy="707886"/>
          </a:xfrm>
          <a:prstGeom prst="rect">
            <a:avLst/>
          </a:prstGeom>
        </p:spPr>
        <p:txBody>
          <a:bodyPr wrap="square">
            <a:spAutoFit/>
          </a:bodyPr>
          <a:lstStyle/>
          <a:p>
            <a:pPr marL="354013" indent="-35401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Find two plans and two predictions in Exercise 1. Explain the use of the verbs in each comment.</a:t>
            </a:r>
            <a:endParaRPr lang="zh-TW" altLang="en-US" sz="2000" dirty="0">
              <a:latin typeface="Calibri" panose="020F0502020204030204" pitchFamily="34" charset="0"/>
              <a:cs typeface="Calibri" panose="020F0502020204030204" pitchFamily="34" charset="0"/>
            </a:endParaRPr>
          </a:p>
        </p:txBody>
      </p:sp>
      <p:pic>
        <p:nvPicPr>
          <p:cNvPr id="16" name="圖片 15">
            <a:extLst>
              <a:ext uri="{FF2B5EF4-FFF2-40B4-BE49-F238E27FC236}">
                <a16:creationId xmlns:a16="http://schemas.microsoft.com/office/drawing/2014/main" id="{D089F925-7A09-42B8-8592-C9600CAFB132}"/>
              </a:ext>
            </a:extLst>
          </p:cNvPr>
          <p:cNvPicPr>
            <a:picLocks noChangeAspect="1"/>
          </p:cNvPicPr>
          <p:nvPr/>
        </p:nvPicPr>
        <p:blipFill>
          <a:blip r:embed="rId2" cstate="print"/>
          <a:stretch>
            <a:fillRect/>
          </a:stretch>
        </p:blipFill>
        <p:spPr>
          <a:xfrm>
            <a:off x="4471059" y="2520335"/>
            <a:ext cx="770001" cy="252000"/>
          </a:xfrm>
          <a:prstGeom prst="rect">
            <a:avLst/>
          </a:prstGeom>
        </p:spPr>
      </p:pic>
      <p:sp>
        <p:nvSpPr>
          <p:cNvPr id="17" name="矩形 16">
            <a:extLst>
              <a:ext uri="{FF2B5EF4-FFF2-40B4-BE49-F238E27FC236}">
                <a16:creationId xmlns:a16="http://schemas.microsoft.com/office/drawing/2014/main" id="{63BA3751-EEFA-4231-954C-ED18C5F9CA7C}"/>
              </a:ext>
            </a:extLst>
          </p:cNvPr>
          <p:cNvSpPr/>
          <p:nvPr/>
        </p:nvSpPr>
        <p:spPr>
          <a:xfrm>
            <a:off x="677383" y="2864567"/>
            <a:ext cx="8247105" cy="3323987"/>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Plans:</a:t>
            </a:r>
          </a:p>
          <a:p>
            <a:pPr marL="354013" indent="-354013">
              <a:spcBef>
                <a:spcPts val="300"/>
              </a:spcBef>
            </a:pPr>
            <a:r>
              <a:rPr lang="en-US" altLang="zh-TW" b="1" dirty="0">
                <a:solidFill>
                  <a:srgbClr val="FF0066"/>
                </a:solidFill>
                <a:latin typeface="Segoe Print" panose="02000600000000000000" pitchFamily="2" charset="0"/>
              </a:rPr>
              <a:t>2 	‘I’m going to change jobs soon.’</a:t>
            </a:r>
          </a:p>
          <a:p>
            <a:pPr marL="354013" indent="-354013">
              <a:spcBef>
                <a:spcPts val="300"/>
              </a:spcBef>
            </a:pPr>
            <a:r>
              <a:rPr lang="en-US" altLang="zh-TW" b="1" dirty="0">
                <a:solidFill>
                  <a:srgbClr val="FF0066"/>
                </a:solidFill>
                <a:latin typeface="Segoe Print" panose="02000600000000000000" pitchFamily="2" charset="0"/>
              </a:rPr>
              <a:t>5 	‘I’m going to be the best chef in the country one day.’ </a:t>
            </a:r>
          </a:p>
          <a:p>
            <a:pPr marL="354013" indent="-354013">
              <a:spcBef>
                <a:spcPts val="1200"/>
              </a:spcBef>
            </a:pPr>
            <a:r>
              <a:rPr lang="en-US" altLang="zh-TW" b="1" dirty="0">
                <a:solidFill>
                  <a:srgbClr val="FF0066"/>
                </a:solidFill>
                <a:latin typeface="Segoe Print" panose="02000600000000000000" pitchFamily="2" charset="0"/>
              </a:rPr>
              <a:t>Predictions:</a:t>
            </a:r>
          </a:p>
          <a:p>
            <a:pPr marL="354013" indent="-354013">
              <a:spcBef>
                <a:spcPts val="300"/>
              </a:spcBef>
            </a:pPr>
            <a:r>
              <a:rPr lang="en-US" altLang="zh-TW" b="1" dirty="0">
                <a:solidFill>
                  <a:srgbClr val="FF0066"/>
                </a:solidFill>
                <a:latin typeface="Segoe Print" panose="02000600000000000000" pitchFamily="2" charset="0"/>
              </a:rPr>
              <a:t>1 	‘I’m sure nobody will be able to eat this!’</a:t>
            </a:r>
          </a:p>
          <a:p>
            <a:pPr marL="354013" indent="-354013">
              <a:spcBef>
                <a:spcPts val="300"/>
              </a:spcBef>
            </a:pPr>
            <a:r>
              <a:rPr lang="en-US" altLang="zh-TW" b="1" dirty="0">
                <a:solidFill>
                  <a:srgbClr val="FF0066"/>
                </a:solidFill>
                <a:latin typeface="Segoe Print" panose="02000600000000000000" pitchFamily="2" charset="0"/>
              </a:rPr>
              <a:t>4 	‘This will definitely impress the diners.’</a:t>
            </a:r>
          </a:p>
          <a:p>
            <a:pPr marL="354013" indent="-354013">
              <a:spcBef>
                <a:spcPts val="300"/>
              </a:spcBef>
            </a:pPr>
            <a:r>
              <a:rPr lang="en-US" altLang="zh-TW" b="1" dirty="0">
                <a:solidFill>
                  <a:srgbClr val="FF0066"/>
                </a:solidFill>
                <a:latin typeface="Segoe Print" panose="02000600000000000000" pitchFamily="2" charset="0"/>
              </a:rPr>
              <a:t>6 	‘My parents will be so proud of me.’</a:t>
            </a:r>
          </a:p>
          <a:p>
            <a:pPr marL="354013" indent="-354013">
              <a:spcBef>
                <a:spcPts val="300"/>
              </a:spcBef>
            </a:pPr>
            <a:r>
              <a:rPr lang="en-US" altLang="zh-TW" b="1" dirty="0">
                <a:solidFill>
                  <a:srgbClr val="FF0066"/>
                </a:solidFill>
                <a:latin typeface="Segoe Print" panose="02000600000000000000" pitchFamily="2" charset="0"/>
              </a:rPr>
              <a:t>7 	‘This may not turn out as I expected.’</a:t>
            </a:r>
          </a:p>
          <a:p>
            <a:pPr marL="354013" indent="-354013">
              <a:spcBef>
                <a:spcPts val="300"/>
              </a:spcBef>
            </a:pPr>
            <a:r>
              <a:rPr lang="en-US" altLang="zh-TW" b="1" dirty="0">
                <a:solidFill>
                  <a:srgbClr val="FF0066"/>
                </a:solidFill>
                <a:latin typeface="Segoe Print" panose="02000600000000000000" pitchFamily="2" charset="0"/>
              </a:rPr>
              <a:t>8 	‘Wow, my hat might/could catch fire in this kitchen.’</a:t>
            </a:r>
          </a:p>
          <a:p>
            <a:pPr marL="354013" indent="-354013">
              <a:spcBef>
                <a:spcPts val="300"/>
              </a:spcBef>
            </a:pPr>
            <a:r>
              <a:rPr lang="en-US" altLang="zh-TW" b="1" dirty="0">
                <a:solidFill>
                  <a:srgbClr val="FF0066"/>
                </a:solidFill>
                <a:latin typeface="Segoe Print" panose="02000600000000000000" pitchFamily="2" charset="0"/>
              </a:rPr>
              <a:t>9 	‘My friends won’t believe me when I tell them about my day.’</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355634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Ask your partner about plans and arrangements they have for when your English course finishes.</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4412925" y="719391"/>
            <a:ext cx="770001" cy="252000"/>
          </a:xfrm>
          <a:prstGeom prst="rect">
            <a:avLst/>
          </a:prstGeom>
        </p:spPr>
      </p:pic>
      <p:pic>
        <p:nvPicPr>
          <p:cNvPr id="4098" name="Picture 2"/>
          <p:cNvPicPr>
            <a:picLocks noChangeAspect="1" noChangeArrowheads="1"/>
          </p:cNvPicPr>
          <p:nvPr/>
        </p:nvPicPr>
        <p:blipFill>
          <a:blip r:embed="rId3" cstate="print"/>
          <a:srcRect/>
          <a:stretch>
            <a:fillRect/>
          </a:stretch>
        </p:blipFill>
        <p:spPr bwMode="auto">
          <a:xfrm>
            <a:off x="1601459" y="4076789"/>
            <a:ext cx="5622932" cy="2158409"/>
          </a:xfrm>
          <a:prstGeom prst="rect">
            <a:avLst/>
          </a:prstGeom>
          <a:noFill/>
          <a:ln w="9525">
            <a:noFill/>
            <a:miter lim="800000"/>
            <a:headEnd/>
            <a:tailEnd/>
          </a:ln>
        </p:spPr>
      </p:pic>
    </p:spTree>
    <p:extLst>
      <p:ext uri="{BB962C8B-B14F-4D97-AF65-F5344CB8AC3E}">
        <p14:creationId xmlns:p14="http://schemas.microsoft.com/office/powerpoint/2010/main" val="782018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952904"/>
            <a:ext cx="8489133" cy="707886"/>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5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Match the verbs (1–5) with the nouns (a–e) to make expressions about education.</a:t>
            </a:r>
            <a:endParaRPr lang="zh-TW" altLang="en-US" sz="2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Vocabulary</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sp>
        <p:nvSpPr>
          <p:cNvPr id="19" name="矩形 18">
            <a:extLst>
              <a:ext uri="{FF2B5EF4-FFF2-40B4-BE49-F238E27FC236}">
                <a16:creationId xmlns:a16="http://schemas.microsoft.com/office/drawing/2014/main" id="{17DEDBF4-7FB0-4DF0-9B57-C166A556A56E}"/>
              </a:ext>
            </a:extLst>
          </p:cNvPr>
          <p:cNvSpPr/>
          <p:nvPr/>
        </p:nvSpPr>
        <p:spPr>
          <a:xfrm>
            <a:off x="489946" y="1798495"/>
            <a:ext cx="336952" cy="1989006"/>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e</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d</a:t>
            </a:r>
          </a:p>
          <a:p>
            <a:pPr>
              <a:lnSpc>
                <a:spcPts val="3000"/>
              </a:lnSpc>
            </a:pPr>
            <a:r>
              <a:rPr lang="en-US" altLang="zh-TW" b="1" dirty="0">
                <a:solidFill>
                  <a:srgbClr val="FF0066"/>
                </a:solidFill>
                <a:latin typeface="Segoe Print" panose="02000600000000000000" pitchFamily="2" charset="0"/>
              </a:rPr>
              <a:t>c</a:t>
            </a:r>
          </a:p>
          <a:p>
            <a:pPr>
              <a:lnSpc>
                <a:spcPts val="3000"/>
              </a:lnSpc>
            </a:pPr>
            <a:r>
              <a:rPr lang="en-US" altLang="zh-TW" b="1" dirty="0">
                <a:solidFill>
                  <a:srgbClr val="FF0066"/>
                </a:solidFill>
                <a:latin typeface="Segoe Print" panose="02000600000000000000" pitchFamily="2" charset="0"/>
              </a:rPr>
              <a:t>b</a:t>
            </a:r>
            <a:endParaRPr lang="zh-TW" altLang="en-US" b="1" dirty="0">
              <a:solidFill>
                <a:srgbClr val="FF0066"/>
              </a:solidFill>
              <a:latin typeface="Segoe Print" panose="02000600000000000000" pitchFamily="2" charset="0"/>
            </a:endParaRPr>
          </a:p>
        </p:txBody>
      </p:sp>
      <p:sp>
        <p:nvSpPr>
          <p:cNvPr id="18" name="矩形 17">
            <a:extLst>
              <a:ext uri="{FF2B5EF4-FFF2-40B4-BE49-F238E27FC236}">
                <a16:creationId xmlns:a16="http://schemas.microsoft.com/office/drawing/2014/main" id="{0994BFFE-8188-4436-A4CF-A84C8714CCE0}"/>
              </a:ext>
            </a:extLst>
          </p:cNvPr>
          <p:cNvSpPr/>
          <p:nvPr/>
        </p:nvSpPr>
        <p:spPr>
          <a:xfrm>
            <a:off x="689579" y="1830894"/>
            <a:ext cx="2595881" cy="1938992"/>
          </a:xfrm>
          <a:prstGeom prst="rect">
            <a:avLst/>
          </a:prstGeom>
        </p:spPr>
        <p:txBody>
          <a:bodyPr wrap="square">
            <a:spAutoFit/>
          </a:bodyPr>
          <a:lstStyle/>
          <a:p>
            <a:pPr marL="354013" indent="-354013">
              <a:spcBef>
                <a:spcPts val="600"/>
              </a:spcBef>
              <a:tabLst>
                <a:tab pos="363538" algn="l"/>
              </a:tabLst>
            </a:pPr>
            <a:r>
              <a:rPr lang="en-US" altLang="zh-TW" sz="2000" dirty="0">
                <a:latin typeface="Calibri" panose="020F0502020204030204" pitchFamily="34" charset="0"/>
              </a:rPr>
              <a:t>1 	apply</a:t>
            </a:r>
          </a:p>
          <a:p>
            <a:pPr marL="354013" indent="-354013">
              <a:spcBef>
                <a:spcPts val="600"/>
              </a:spcBef>
              <a:tabLst>
                <a:tab pos="363538" algn="l"/>
              </a:tabLst>
            </a:pPr>
            <a:r>
              <a:rPr lang="en-US" altLang="zh-TW" sz="2000" dirty="0">
                <a:latin typeface="Calibri" panose="020F0502020204030204" pitchFamily="34" charset="0"/>
              </a:rPr>
              <a:t>2 	become</a:t>
            </a:r>
          </a:p>
          <a:p>
            <a:pPr marL="354013" indent="-354013">
              <a:spcBef>
                <a:spcPts val="600"/>
              </a:spcBef>
              <a:tabLst>
                <a:tab pos="363538" algn="l"/>
              </a:tabLst>
            </a:pPr>
            <a:r>
              <a:rPr lang="en-US" altLang="zh-TW" sz="2000" dirty="0">
                <a:latin typeface="Calibri" panose="020F0502020204030204" pitchFamily="34" charset="0"/>
              </a:rPr>
              <a:t>3	get</a:t>
            </a:r>
          </a:p>
          <a:p>
            <a:pPr marL="354013" indent="-354013">
              <a:spcBef>
                <a:spcPts val="600"/>
              </a:spcBef>
              <a:tabLst>
                <a:tab pos="363538" algn="l"/>
              </a:tabLst>
            </a:pPr>
            <a:r>
              <a:rPr lang="en-US" altLang="zh-TW" sz="2000" dirty="0">
                <a:latin typeface="Calibri" panose="020F0502020204030204" pitchFamily="34" charset="0"/>
              </a:rPr>
              <a:t>4	graduate</a:t>
            </a:r>
          </a:p>
          <a:p>
            <a:pPr marL="354013" indent="-354013">
              <a:spcBef>
                <a:spcPts val="600"/>
              </a:spcBef>
              <a:tabLst>
                <a:tab pos="363538" algn="l"/>
              </a:tabLst>
            </a:pPr>
            <a:r>
              <a:rPr lang="en-US" altLang="zh-TW" sz="2000" dirty="0">
                <a:latin typeface="Calibri" panose="020F0502020204030204" pitchFamily="34" charset="0"/>
              </a:rPr>
              <a:t>5	retake</a:t>
            </a:r>
          </a:p>
        </p:txBody>
      </p:sp>
      <p:sp>
        <p:nvSpPr>
          <p:cNvPr id="25" name="矩形 24">
            <a:extLst>
              <a:ext uri="{FF2B5EF4-FFF2-40B4-BE49-F238E27FC236}">
                <a16:creationId xmlns:a16="http://schemas.microsoft.com/office/drawing/2014/main" id="{0994BFFE-8188-4436-A4CF-A84C8714CCE0}"/>
              </a:ext>
            </a:extLst>
          </p:cNvPr>
          <p:cNvSpPr/>
          <p:nvPr/>
        </p:nvSpPr>
        <p:spPr>
          <a:xfrm>
            <a:off x="3617077" y="1845071"/>
            <a:ext cx="2595881" cy="1938992"/>
          </a:xfrm>
          <a:prstGeom prst="rect">
            <a:avLst/>
          </a:prstGeom>
        </p:spPr>
        <p:txBody>
          <a:bodyPr wrap="square">
            <a:spAutoFit/>
          </a:bodyPr>
          <a:lstStyle/>
          <a:p>
            <a:pPr marL="354013" indent="-354013">
              <a:spcBef>
                <a:spcPts val="600"/>
              </a:spcBef>
              <a:tabLst>
                <a:tab pos="363538" algn="l"/>
              </a:tabLst>
            </a:pPr>
            <a:r>
              <a:rPr lang="en-US" altLang="zh-TW" sz="2000" dirty="0">
                <a:latin typeface="Calibri" panose="020F0502020204030204" pitchFamily="34" charset="0"/>
              </a:rPr>
              <a:t>a 	an apprentice</a:t>
            </a:r>
          </a:p>
          <a:p>
            <a:pPr marL="354013" indent="-354013">
              <a:spcBef>
                <a:spcPts val="600"/>
              </a:spcBef>
              <a:tabLst>
                <a:tab pos="363538" algn="l"/>
              </a:tabLst>
            </a:pPr>
            <a:r>
              <a:rPr lang="en-US" altLang="zh-TW" sz="2000" dirty="0">
                <a:latin typeface="Calibri" panose="020F0502020204030204" pitchFamily="34" charset="0"/>
              </a:rPr>
              <a:t>b 	an exam</a:t>
            </a:r>
          </a:p>
          <a:p>
            <a:pPr marL="354013" indent="-354013">
              <a:spcBef>
                <a:spcPts val="600"/>
              </a:spcBef>
              <a:tabLst>
                <a:tab pos="363538" algn="l"/>
              </a:tabLst>
            </a:pPr>
            <a:r>
              <a:rPr lang="en-US" altLang="zh-TW" sz="2000" dirty="0">
                <a:latin typeface="Calibri" panose="020F0502020204030204" pitchFamily="34" charset="0"/>
              </a:rPr>
              <a:t>c 	from university</a:t>
            </a:r>
          </a:p>
          <a:p>
            <a:pPr marL="354013" indent="-354013">
              <a:spcBef>
                <a:spcPts val="600"/>
              </a:spcBef>
              <a:tabLst>
                <a:tab pos="363538" algn="l"/>
              </a:tabLst>
            </a:pPr>
            <a:r>
              <a:rPr lang="en-US" altLang="zh-TW" sz="2000" dirty="0">
                <a:latin typeface="Calibri" panose="020F0502020204030204" pitchFamily="34" charset="0"/>
              </a:rPr>
              <a:t>d 	good results</a:t>
            </a:r>
          </a:p>
          <a:p>
            <a:pPr marL="354013" indent="-354013">
              <a:spcBef>
                <a:spcPts val="600"/>
              </a:spcBef>
              <a:tabLst>
                <a:tab pos="363538" algn="l"/>
              </a:tabLst>
            </a:pPr>
            <a:r>
              <a:rPr lang="en-US" altLang="zh-TW" sz="2000" dirty="0">
                <a:latin typeface="Calibri" panose="020F0502020204030204" pitchFamily="34" charset="0"/>
              </a:rPr>
              <a:t>e 	to college</a:t>
            </a:r>
          </a:p>
        </p:txBody>
      </p:sp>
    </p:spTree>
    <p:extLst>
      <p:ext uri="{BB962C8B-B14F-4D97-AF65-F5344CB8AC3E}">
        <p14:creationId xmlns:p14="http://schemas.microsoft.com/office/powerpoint/2010/main" val="35097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left)">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3009" y="860580"/>
            <a:ext cx="8060077" cy="2823850"/>
          </a:xfrm>
          <a:prstGeom prst="rect">
            <a:avLst/>
          </a:prstGeom>
        </p:spPr>
        <p:txBody>
          <a:bodyPr wrap="square">
            <a:spAutoFit/>
          </a:bodyPr>
          <a:lstStyle/>
          <a:p>
            <a:pPr marL="360000" indent="-360000">
              <a:spcBef>
                <a:spcPts val="300"/>
              </a:spcBef>
            </a:pPr>
            <a:r>
              <a:rPr lang="en-US" altLang="zh-TW" sz="2000" dirty="0">
                <a:latin typeface="Calibri" panose="020F0502020204030204" pitchFamily="34" charset="0"/>
              </a:rPr>
              <a:t>1 	Where do you ____________?</a:t>
            </a:r>
          </a:p>
          <a:p>
            <a:pPr marL="360000" indent="-360000">
              <a:spcBef>
                <a:spcPts val="300"/>
              </a:spcBef>
            </a:pPr>
            <a:r>
              <a:rPr lang="en-US" altLang="zh-TW" sz="2000" dirty="0">
                <a:latin typeface="Calibri" panose="020F0502020204030204" pitchFamily="34" charset="0"/>
              </a:rPr>
              <a:t>2 	Do you have an interesting ____________?</a:t>
            </a:r>
          </a:p>
          <a:p>
            <a:pPr marL="360000" indent="-360000">
              <a:spcBef>
                <a:spcPts val="300"/>
              </a:spcBef>
            </a:pPr>
            <a:r>
              <a:rPr lang="en-US" altLang="zh-TW" sz="2000" dirty="0">
                <a:latin typeface="Calibri" panose="020F0502020204030204" pitchFamily="34" charset="0"/>
              </a:rPr>
              <a:t>3 	Do you usually take ____________ home in the evenings?</a:t>
            </a:r>
          </a:p>
          <a:p>
            <a:pPr marL="360000" indent="-360000">
              <a:spcBef>
                <a:spcPts val="300"/>
              </a:spcBef>
            </a:pPr>
            <a:r>
              <a:rPr lang="en-US" altLang="zh-TW" sz="2000" dirty="0">
                <a:latin typeface="Calibri" panose="020F0502020204030204" pitchFamily="34" charset="0"/>
              </a:rPr>
              <a:t>4 	Is your company good to ____________ for?</a:t>
            </a:r>
          </a:p>
          <a:p>
            <a:pPr marL="360000" indent="-360000">
              <a:spcBef>
                <a:spcPts val="300"/>
              </a:spcBef>
            </a:pPr>
            <a:r>
              <a:rPr lang="en-US" altLang="zh-TW" sz="2000" dirty="0">
                <a:latin typeface="Calibri" panose="020F0502020204030204" pitchFamily="34" charset="0"/>
              </a:rPr>
              <a:t>5 	‘Where’s your boss?’ ‘She’s off ____________ today.’</a:t>
            </a:r>
          </a:p>
          <a:p>
            <a:pPr marL="360000" indent="-360000">
              <a:spcBef>
                <a:spcPts val="300"/>
              </a:spcBef>
            </a:pPr>
            <a:r>
              <a:rPr lang="en-US" altLang="zh-TW" sz="2000" dirty="0">
                <a:latin typeface="Calibri" panose="020F0502020204030204" pitchFamily="34" charset="0"/>
              </a:rPr>
              <a:t>6 	My sister ____________ in the same company as me.</a:t>
            </a:r>
          </a:p>
          <a:p>
            <a:pPr marL="360000" indent="-360000">
              <a:spcBef>
                <a:spcPts val="300"/>
              </a:spcBef>
            </a:pPr>
            <a:r>
              <a:rPr lang="en-US" altLang="zh-TW" sz="2000" dirty="0">
                <a:latin typeface="Calibri" panose="020F0502020204030204" pitchFamily="34" charset="0"/>
              </a:rPr>
              <a:t>7 	I’ll be late home tonight. There are a few ____________ to finish here.</a:t>
            </a:r>
          </a:p>
          <a:p>
            <a:pPr marL="360000" indent="-360000">
              <a:spcBef>
                <a:spcPts val="300"/>
              </a:spcBef>
            </a:pPr>
            <a:r>
              <a:rPr lang="en-US" altLang="zh-TW" sz="2000" dirty="0">
                <a:latin typeface="Calibri" panose="020F0502020204030204" pitchFamily="34" charset="0"/>
              </a:rPr>
              <a:t>8 	‘Is your brother around?’ ‘No, he’s at ____________.’</a:t>
            </a:r>
            <a:endParaRPr lang="zh-TW" altLang="en-US" sz="2000" dirty="0">
              <a:latin typeface="Calibri" panose="020F0502020204030204" pitchFamily="34" charset="0"/>
            </a:endParaRPr>
          </a:p>
        </p:txBody>
      </p:sp>
      <p:sp>
        <p:nvSpPr>
          <p:cNvPr id="4" name="文字方塊 3">
            <a:extLst>
              <a:ext uri="{FF2B5EF4-FFF2-40B4-BE49-F238E27FC236}">
                <a16:creationId xmlns:a16="http://schemas.microsoft.com/office/drawing/2014/main" id="{981C0C8A-296A-485E-98AD-91D6CBBE2ED4}"/>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sp>
        <p:nvSpPr>
          <p:cNvPr id="12" name="矩形 11">
            <a:extLst>
              <a:ext uri="{FF2B5EF4-FFF2-40B4-BE49-F238E27FC236}">
                <a16:creationId xmlns:a16="http://schemas.microsoft.com/office/drawing/2014/main" id="{B122EFE6-04A0-444B-8685-F501D11979C1}"/>
              </a:ext>
            </a:extLst>
          </p:cNvPr>
          <p:cNvSpPr/>
          <p:nvPr/>
        </p:nvSpPr>
        <p:spPr>
          <a:xfrm>
            <a:off x="304909" y="309431"/>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2</a:t>
            </a:r>
            <a:r>
              <a:rPr lang="en-US" altLang="zh-TW" sz="2000" b="1" dirty="0">
                <a:solidFill>
                  <a:srgbClr val="E20000"/>
                </a:solidFill>
                <a:latin typeface="Calibri" panose="020F0502020204030204" pitchFamily="34" charset="0"/>
                <a:cs typeface="Calibri" panose="020F0502020204030204" pitchFamily="34" charset="0"/>
              </a:rPr>
              <a:t>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Complete the sentences with the correct form of </a:t>
            </a:r>
            <a:r>
              <a:rPr lang="en-US" altLang="zh-TW" sz="2000" i="1" dirty="0">
                <a:latin typeface="Calibri" panose="020F0502020204030204" pitchFamily="34" charset="0"/>
                <a:cs typeface="Calibri" panose="020F0502020204030204" pitchFamily="34" charset="0"/>
              </a:rPr>
              <a:t>job </a:t>
            </a:r>
            <a:r>
              <a:rPr lang="en-US" altLang="zh-TW" sz="2000" dirty="0">
                <a:latin typeface="Calibri" panose="020F0502020204030204" pitchFamily="34" charset="0"/>
                <a:cs typeface="Calibri" panose="020F0502020204030204" pitchFamily="34" charset="0"/>
              </a:rPr>
              <a:t>or </a:t>
            </a:r>
            <a:r>
              <a:rPr lang="en-US" altLang="zh-TW" sz="2000" i="1" dirty="0">
                <a:latin typeface="Calibri" panose="020F0502020204030204" pitchFamily="34" charset="0"/>
                <a:cs typeface="Calibri" panose="020F0502020204030204" pitchFamily="34" charset="0"/>
              </a:rPr>
              <a:t>work</a:t>
            </a:r>
            <a:r>
              <a:rPr lang="en-US" altLang="zh-TW" sz="2000" dirty="0">
                <a:latin typeface="Calibri" panose="020F0502020204030204" pitchFamily="34" charset="0"/>
                <a:cs typeface="Calibri" panose="020F0502020204030204" pitchFamily="34" charset="0"/>
              </a:rPr>
              <a:t>.</a:t>
            </a:r>
            <a:endParaRPr lang="zh-TW"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DC117DB2-1F70-4AE1-95D8-24D33CDCBED9}"/>
              </a:ext>
            </a:extLst>
          </p:cNvPr>
          <p:cNvSpPr/>
          <p:nvPr/>
        </p:nvSpPr>
        <p:spPr>
          <a:xfrm>
            <a:off x="252523" y="4378687"/>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3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Take turns to ask and answer </a:t>
            </a:r>
            <a:r>
              <a:rPr lang="fr-FR" altLang="zh-TW" sz="2000" dirty="0">
                <a:latin typeface="Calibri" panose="020F0502020204030204" pitchFamily="34" charset="0"/>
                <a:cs typeface="Calibri" panose="020F0502020204030204" pitchFamily="34" charset="0"/>
              </a:rPr>
              <a:t>questions 1–4 from Exercise 2.</a:t>
            </a:r>
            <a:endParaRPr lang="zh-TW" altLang="en-US" sz="2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76E68D4F-6CCD-4F32-AA9F-C69102300207}"/>
              </a:ext>
            </a:extLst>
          </p:cNvPr>
          <p:cNvSpPr/>
          <p:nvPr/>
        </p:nvSpPr>
        <p:spPr>
          <a:xfrm>
            <a:off x="3036341" y="916504"/>
            <a:ext cx="1070669"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
        <p:nvSpPr>
          <p:cNvPr id="10" name="矩形 9">
            <a:extLst>
              <a:ext uri="{FF2B5EF4-FFF2-40B4-BE49-F238E27FC236}">
                <a16:creationId xmlns:a16="http://schemas.microsoft.com/office/drawing/2014/main" id="{76E68D4F-6CCD-4F32-AA9F-C69102300207}"/>
              </a:ext>
            </a:extLst>
          </p:cNvPr>
          <p:cNvSpPr/>
          <p:nvPr/>
        </p:nvSpPr>
        <p:spPr>
          <a:xfrm>
            <a:off x="4477227" y="1244166"/>
            <a:ext cx="875460"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job</a:t>
            </a:r>
            <a:endParaRPr lang="zh-TW" altLang="en-US" b="1" dirty="0">
              <a:solidFill>
                <a:srgbClr val="FF0066"/>
              </a:solidFill>
              <a:latin typeface="Segoe Print" panose="02000600000000000000" pitchFamily="2" charset="0"/>
            </a:endParaRPr>
          </a:p>
        </p:txBody>
      </p:sp>
      <p:sp>
        <p:nvSpPr>
          <p:cNvPr id="11" name="矩形 10">
            <a:extLst>
              <a:ext uri="{FF2B5EF4-FFF2-40B4-BE49-F238E27FC236}">
                <a16:creationId xmlns:a16="http://schemas.microsoft.com/office/drawing/2014/main" id="{76E68D4F-6CCD-4F32-AA9F-C69102300207}"/>
              </a:ext>
            </a:extLst>
          </p:cNvPr>
          <p:cNvSpPr/>
          <p:nvPr/>
        </p:nvSpPr>
        <p:spPr>
          <a:xfrm>
            <a:off x="3551718" y="1610761"/>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
        <p:nvSpPr>
          <p:cNvPr id="13" name="矩形 12">
            <a:extLst>
              <a:ext uri="{FF2B5EF4-FFF2-40B4-BE49-F238E27FC236}">
                <a16:creationId xmlns:a16="http://schemas.microsoft.com/office/drawing/2014/main" id="{76E68D4F-6CCD-4F32-AA9F-C69102300207}"/>
              </a:ext>
            </a:extLst>
          </p:cNvPr>
          <p:cNvSpPr/>
          <p:nvPr/>
        </p:nvSpPr>
        <p:spPr>
          <a:xfrm>
            <a:off x="4060374" y="1932463"/>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
        <p:nvSpPr>
          <p:cNvPr id="14" name="矩形 13">
            <a:extLst>
              <a:ext uri="{FF2B5EF4-FFF2-40B4-BE49-F238E27FC236}">
                <a16:creationId xmlns:a16="http://schemas.microsoft.com/office/drawing/2014/main" id="{76E68D4F-6CCD-4F32-AA9F-C69102300207}"/>
              </a:ext>
            </a:extLst>
          </p:cNvPr>
          <p:cNvSpPr/>
          <p:nvPr/>
        </p:nvSpPr>
        <p:spPr>
          <a:xfrm>
            <a:off x="4707078" y="2298267"/>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
        <p:nvSpPr>
          <p:cNvPr id="15" name="矩形 14">
            <a:extLst>
              <a:ext uri="{FF2B5EF4-FFF2-40B4-BE49-F238E27FC236}">
                <a16:creationId xmlns:a16="http://schemas.microsoft.com/office/drawing/2014/main" id="{76E68D4F-6CCD-4F32-AA9F-C69102300207}"/>
              </a:ext>
            </a:extLst>
          </p:cNvPr>
          <p:cNvSpPr/>
          <p:nvPr/>
        </p:nvSpPr>
        <p:spPr>
          <a:xfrm>
            <a:off x="2547240" y="2612464"/>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
        <p:nvSpPr>
          <p:cNvPr id="16" name="矩形 15">
            <a:extLst>
              <a:ext uri="{FF2B5EF4-FFF2-40B4-BE49-F238E27FC236}">
                <a16:creationId xmlns:a16="http://schemas.microsoft.com/office/drawing/2014/main" id="{76E68D4F-6CCD-4F32-AA9F-C69102300207}"/>
              </a:ext>
            </a:extLst>
          </p:cNvPr>
          <p:cNvSpPr/>
          <p:nvPr/>
        </p:nvSpPr>
        <p:spPr>
          <a:xfrm>
            <a:off x="5780927" y="2981796"/>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jobs</a:t>
            </a:r>
            <a:endParaRPr lang="zh-TW" altLang="en-US" b="1" dirty="0">
              <a:solidFill>
                <a:srgbClr val="FF0066"/>
              </a:solidFill>
              <a:latin typeface="Segoe Print" panose="02000600000000000000" pitchFamily="2" charset="0"/>
            </a:endParaRPr>
          </a:p>
        </p:txBody>
      </p:sp>
      <p:sp>
        <p:nvSpPr>
          <p:cNvPr id="17" name="矩形 16">
            <a:extLst>
              <a:ext uri="{FF2B5EF4-FFF2-40B4-BE49-F238E27FC236}">
                <a16:creationId xmlns:a16="http://schemas.microsoft.com/office/drawing/2014/main" id="{76E68D4F-6CCD-4F32-AA9F-C69102300207}"/>
              </a:ext>
            </a:extLst>
          </p:cNvPr>
          <p:cNvSpPr/>
          <p:nvPr/>
        </p:nvSpPr>
        <p:spPr>
          <a:xfrm>
            <a:off x="5338604" y="3310160"/>
            <a:ext cx="978202" cy="369332"/>
          </a:xfrm>
          <a:prstGeom prst="rect">
            <a:avLst/>
          </a:prstGeom>
        </p:spPr>
        <p:txBody>
          <a:bodyPr wrap="square">
            <a:spAutoFit/>
          </a:bodyPr>
          <a:lstStyle/>
          <a:p>
            <a:r>
              <a:rPr lang="en-US" altLang="zh-TW" b="1" dirty="0">
                <a:solidFill>
                  <a:srgbClr val="FF0066"/>
                </a:solidFill>
                <a:latin typeface="Segoe Print" panose="02000600000000000000" pitchFamily="2" charset="0"/>
              </a:rPr>
              <a:t>work</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273490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left)">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wipe(left)">
                                      <p:cBhvr>
                                        <p:cTn id="37" dur="500"/>
                                        <p:tgtEl>
                                          <p:spTgt spid="1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P spid="13" grpId="0" build="p"/>
      <p:bldP spid="14" grpId="0" build="p"/>
      <p:bldP spid="15" grpId="0" build="p"/>
      <p:bldP spid="16" grpId="0" build="p"/>
      <p:bldP spid="1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04909" y="332013"/>
            <a:ext cx="8489135"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6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Work in pairs. For each of these jobs, discuss the qualities and qualifications you need, and the pay and conditions. Then say which job would be best for your partner and give reasons.</a:t>
            </a:r>
            <a:endParaRPr lang="zh-TW" altLang="en-US" sz="2000" dirty="0">
              <a:latin typeface="Calibri" panose="020F0502020204030204" pitchFamily="34" charset="0"/>
              <a:cs typeface="Calibri" panose="020F0502020204030204" pitchFamily="34" charset="0"/>
            </a:endParaRPr>
          </a:p>
        </p:txBody>
      </p:sp>
      <p:sp>
        <p:nvSpPr>
          <p:cNvPr id="14" name="文字方塊 13">
            <a:extLst>
              <a:ext uri="{FF2B5EF4-FFF2-40B4-BE49-F238E27FC236}">
                <a16:creationId xmlns:a16="http://schemas.microsoft.com/office/drawing/2014/main" id="{331B15A9-0C45-417A-A68C-3CAE866414B0}"/>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pic>
        <p:nvPicPr>
          <p:cNvPr id="10" name="圖片 9">
            <a:extLst>
              <a:ext uri="{FF2B5EF4-FFF2-40B4-BE49-F238E27FC236}">
                <a16:creationId xmlns:a16="http://schemas.microsoft.com/office/drawing/2014/main" id="{070E2385-CD94-4E9A-AAB5-718332682716}"/>
              </a:ext>
            </a:extLst>
          </p:cNvPr>
          <p:cNvPicPr>
            <a:picLocks noChangeAspect="1"/>
          </p:cNvPicPr>
          <p:nvPr/>
        </p:nvPicPr>
        <p:blipFill>
          <a:blip r:embed="rId2" cstate="print"/>
          <a:stretch>
            <a:fillRect/>
          </a:stretch>
        </p:blipFill>
        <p:spPr>
          <a:xfrm>
            <a:off x="3987622" y="1027735"/>
            <a:ext cx="770001" cy="252000"/>
          </a:xfrm>
          <a:prstGeom prst="rect">
            <a:avLst/>
          </a:prstGeom>
        </p:spPr>
      </p:pic>
      <p:pic>
        <p:nvPicPr>
          <p:cNvPr id="5122" name="Picture 2"/>
          <p:cNvPicPr>
            <a:picLocks noChangeAspect="1" noChangeArrowheads="1"/>
          </p:cNvPicPr>
          <p:nvPr/>
        </p:nvPicPr>
        <p:blipFill>
          <a:blip r:embed="rId3" cstate="print"/>
          <a:srcRect/>
          <a:stretch>
            <a:fillRect/>
          </a:stretch>
        </p:blipFill>
        <p:spPr bwMode="auto">
          <a:xfrm>
            <a:off x="804352" y="1370536"/>
            <a:ext cx="4121977" cy="3483019"/>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2136913" y="4993951"/>
            <a:ext cx="5095146" cy="1356047"/>
          </a:xfrm>
          <a:prstGeom prst="rect">
            <a:avLst/>
          </a:prstGeom>
          <a:noFill/>
          <a:ln w="9525">
            <a:noFill/>
            <a:miter lim="800000"/>
            <a:headEnd/>
            <a:tailEnd/>
          </a:ln>
        </p:spPr>
      </p:pic>
      <p:sp>
        <p:nvSpPr>
          <p:cNvPr id="11" name="矩形 10">
            <a:extLst>
              <a:ext uri="{FF2B5EF4-FFF2-40B4-BE49-F238E27FC236}">
                <a16:creationId xmlns:a16="http://schemas.microsoft.com/office/drawing/2014/main" id="{CCC64213-B2C3-408F-A269-44230022AC2E}"/>
              </a:ext>
            </a:extLst>
          </p:cNvPr>
          <p:cNvSpPr/>
          <p:nvPr/>
        </p:nvSpPr>
        <p:spPr>
          <a:xfrm>
            <a:off x="5159529" y="2171819"/>
            <a:ext cx="2860078" cy="387286"/>
          </a:xfrm>
          <a:prstGeom prst="rect">
            <a:avLst/>
          </a:prstGeom>
        </p:spPr>
        <p:txBody>
          <a:bodyPr wrap="none">
            <a:spAutoFit/>
          </a:bodyPr>
          <a:lstStyle/>
          <a:p>
            <a:pPr>
              <a:lnSpc>
                <a:spcPts val="2300"/>
              </a:lnSpc>
              <a:spcBef>
                <a:spcPts val="600"/>
              </a:spcBef>
            </a:pPr>
            <a:r>
              <a:rPr lang="en-US" altLang="zh-TW" b="1" dirty="0">
                <a:solidFill>
                  <a:srgbClr val="FF0066"/>
                </a:solidFill>
                <a:latin typeface="Segoe Print" panose="02000600000000000000" pitchFamily="2" charset="0"/>
              </a:rPr>
              <a:t>Students’ own answers</a:t>
            </a:r>
            <a:endParaRPr lang="zh-TW" altLang="en-US" b="1" dirty="0">
              <a:solidFill>
                <a:srgbClr val="FF0066"/>
              </a:solidFill>
              <a:latin typeface="Segoe Print" panose="02000600000000000000" pitchFamily="2" charset="0"/>
            </a:endParaRPr>
          </a:p>
        </p:txBody>
      </p:sp>
    </p:spTree>
    <p:extLst>
      <p:ext uri="{BB962C8B-B14F-4D97-AF65-F5344CB8AC3E}">
        <p14:creationId xmlns:p14="http://schemas.microsoft.com/office/powerpoint/2010/main" val="78201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C8247C5-B96C-435F-89C2-E01F03B5B1BD}"/>
              </a:ext>
            </a:extLst>
          </p:cNvPr>
          <p:cNvSpPr/>
          <p:nvPr/>
        </p:nvSpPr>
        <p:spPr>
          <a:xfrm>
            <a:off x="316198" y="930044"/>
            <a:ext cx="8489133" cy="1015663"/>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7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Work in pairs. Match the beginnings of the sentences (1–4) with the endings (a–d). Then act out a conversation which includes the requests and appropriate replies.</a:t>
            </a:r>
            <a:endParaRPr lang="zh-TW" altLang="en-US" sz="2000" dirty="0">
              <a:latin typeface="Calibri" panose="020F0502020204030204" pitchFamily="34" charset="0"/>
            </a:endParaRPr>
          </a:p>
        </p:txBody>
      </p:sp>
      <p:sp>
        <p:nvSpPr>
          <p:cNvPr id="10" name="矩形 9">
            <a:extLst>
              <a:ext uri="{FF2B5EF4-FFF2-40B4-BE49-F238E27FC236}">
                <a16:creationId xmlns:a16="http://schemas.microsoft.com/office/drawing/2014/main" id="{DCD08127-8CE7-464E-A5BF-71896374D998}"/>
              </a:ext>
            </a:extLst>
          </p:cNvPr>
          <p:cNvSpPr/>
          <p:nvPr/>
        </p:nvSpPr>
        <p:spPr>
          <a:xfrm>
            <a:off x="327486" y="250719"/>
            <a:ext cx="8466556"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Real life</a:t>
            </a:r>
            <a:endParaRPr lang="zh-TW" altLang="en-US" sz="3200" dirty="0">
              <a:solidFill>
                <a:srgbClr val="E60000"/>
              </a:solidFill>
              <a:latin typeface="Calibri" panose="020F0502020204030204" pitchFamily="34" charset="0"/>
            </a:endParaRPr>
          </a:p>
        </p:txBody>
      </p:sp>
      <p:sp>
        <p:nvSpPr>
          <p:cNvPr id="11" name="文字方塊 10">
            <a:extLst>
              <a:ext uri="{FF2B5EF4-FFF2-40B4-BE49-F238E27FC236}">
                <a16:creationId xmlns:a16="http://schemas.microsoft.com/office/drawing/2014/main" id="{A66A8322-CE8E-422C-8DAC-68B27C5602C4}"/>
              </a:ext>
            </a:extLst>
          </p:cNvPr>
          <p:cNvSpPr txBox="1"/>
          <p:nvPr/>
        </p:nvSpPr>
        <p:spPr>
          <a:xfrm>
            <a:off x="7653867" y="6545020"/>
            <a:ext cx="1432183"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U4 Review-p. 56</a:t>
            </a:r>
            <a:endParaRPr lang="zh-TW" altLang="en-US" sz="1200" b="1" dirty="0">
              <a:solidFill>
                <a:schemeClr val="tx1">
                  <a:lumMod val="50000"/>
                  <a:lumOff val="50000"/>
                </a:schemeClr>
              </a:solidFill>
              <a:latin typeface="Calibri" panose="020F0502020204030204" pitchFamily="34" charset="0"/>
            </a:endParaRPr>
          </a:p>
        </p:txBody>
      </p:sp>
      <p:sp>
        <p:nvSpPr>
          <p:cNvPr id="2" name="矩形 1">
            <a:extLst>
              <a:ext uri="{FF2B5EF4-FFF2-40B4-BE49-F238E27FC236}">
                <a16:creationId xmlns:a16="http://schemas.microsoft.com/office/drawing/2014/main" id="{A7A0FB58-998A-475C-9C20-648A5C46A7B6}"/>
              </a:ext>
            </a:extLst>
          </p:cNvPr>
          <p:cNvSpPr/>
          <p:nvPr/>
        </p:nvSpPr>
        <p:spPr>
          <a:xfrm>
            <a:off x="670375" y="2037297"/>
            <a:ext cx="7612387"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1 	Could you</a:t>
            </a:r>
          </a:p>
          <a:p>
            <a:pPr marL="363538" indent="-363538">
              <a:spcBef>
                <a:spcPts val="600"/>
              </a:spcBef>
            </a:pPr>
            <a:r>
              <a:rPr lang="en-US" altLang="zh-TW" sz="2000" dirty="0">
                <a:latin typeface="Calibri" panose="020F0502020204030204" pitchFamily="34" charset="0"/>
              </a:rPr>
              <a:t>2 	Is it all right if I</a:t>
            </a:r>
          </a:p>
          <a:p>
            <a:pPr marL="363538" indent="-363538">
              <a:spcBef>
                <a:spcPts val="600"/>
              </a:spcBef>
            </a:pPr>
            <a:r>
              <a:rPr lang="en-US" altLang="zh-TW" sz="2000" dirty="0">
                <a:latin typeface="Calibri" panose="020F0502020204030204" pitchFamily="34" charset="0"/>
              </a:rPr>
              <a:t>3 	Would you mind</a:t>
            </a:r>
          </a:p>
          <a:p>
            <a:pPr marL="363538" indent="-363538">
              <a:spcBef>
                <a:spcPts val="600"/>
              </a:spcBef>
            </a:pPr>
            <a:r>
              <a:rPr lang="en-US" altLang="zh-TW" sz="2000" dirty="0">
                <a:latin typeface="Calibri" panose="020F0502020204030204" pitchFamily="34" charset="0"/>
              </a:rPr>
              <a:t>4 	Would it be all right if I</a:t>
            </a:r>
          </a:p>
        </p:txBody>
      </p:sp>
      <p:sp>
        <p:nvSpPr>
          <p:cNvPr id="18" name="矩形 17">
            <a:extLst>
              <a:ext uri="{FF2B5EF4-FFF2-40B4-BE49-F238E27FC236}">
                <a16:creationId xmlns:a16="http://schemas.microsoft.com/office/drawing/2014/main" id="{A7A0FB58-998A-475C-9C20-648A5C46A7B6}"/>
              </a:ext>
            </a:extLst>
          </p:cNvPr>
          <p:cNvSpPr/>
          <p:nvPr/>
        </p:nvSpPr>
        <p:spPr>
          <a:xfrm>
            <a:off x="4652010" y="2037483"/>
            <a:ext cx="4160075" cy="1554272"/>
          </a:xfrm>
          <a:prstGeom prst="rect">
            <a:avLst/>
          </a:prstGeom>
        </p:spPr>
        <p:txBody>
          <a:bodyPr wrap="square">
            <a:spAutoFit/>
          </a:bodyPr>
          <a:lstStyle/>
          <a:p>
            <a:pPr marL="363538" indent="-363538">
              <a:spcBef>
                <a:spcPts val="600"/>
              </a:spcBef>
            </a:pPr>
            <a:r>
              <a:rPr lang="en-US" altLang="zh-TW" sz="2000" dirty="0">
                <a:latin typeface="Calibri" panose="020F0502020204030204" pitchFamily="34" charset="0"/>
              </a:rPr>
              <a:t>a 	borrow your phone?</a:t>
            </a:r>
          </a:p>
          <a:p>
            <a:pPr marL="363538" indent="-363538">
              <a:spcBef>
                <a:spcPts val="600"/>
              </a:spcBef>
            </a:pPr>
            <a:r>
              <a:rPr lang="en-US" altLang="zh-TW" sz="2000" dirty="0">
                <a:latin typeface="Calibri" panose="020F0502020204030204" pitchFamily="34" charset="0"/>
              </a:rPr>
              <a:t>b 	help me with this application?</a:t>
            </a:r>
          </a:p>
          <a:p>
            <a:pPr marL="363538" indent="-363538">
              <a:spcBef>
                <a:spcPts val="600"/>
              </a:spcBef>
            </a:pPr>
            <a:r>
              <a:rPr lang="en-US" altLang="zh-TW" sz="2000" dirty="0">
                <a:latin typeface="Calibri" panose="020F0502020204030204" pitchFamily="34" charset="0"/>
              </a:rPr>
              <a:t>c 	lending me some money?</a:t>
            </a:r>
          </a:p>
          <a:p>
            <a:pPr marL="363538" indent="-363538">
              <a:spcBef>
                <a:spcPts val="600"/>
              </a:spcBef>
            </a:pPr>
            <a:r>
              <a:rPr lang="en-US" altLang="zh-TW" sz="2000" dirty="0">
                <a:latin typeface="Calibri" panose="020F0502020204030204" pitchFamily="34" charset="0"/>
              </a:rPr>
              <a:t>d 	took off my jacket?</a:t>
            </a:r>
          </a:p>
        </p:txBody>
      </p:sp>
      <p:sp>
        <p:nvSpPr>
          <p:cNvPr id="20" name="矩形 19">
            <a:extLst>
              <a:ext uri="{FF2B5EF4-FFF2-40B4-BE49-F238E27FC236}">
                <a16:creationId xmlns:a16="http://schemas.microsoft.com/office/drawing/2014/main" id="{17DEDBF4-7FB0-4DF0-9B57-C166A556A56E}"/>
              </a:ext>
            </a:extLst>
          </p:cNvPr>
          <p:cNvSpPr/>
          <p:nvPr/>
        </p:nvSpPr>
        <p:spPr>
          <a:xfrm>
            <a:off x="479314" y="2035337"/>
            <a:ext cx="336952" cy="1604285"/>
          </a:xfrm>
          <a:prstGeom prst="rect">
            <a:avLst/>
          </a:prstGeom>
        </p:spPr>
        <p:txBody>
          <a:bodyPr wrap="none">
            <a:spAutoFit/>
          </a:bodyPr>
          <a:lstStyle/>
          <a:p>
            <a:pPr>
              <a:lnSpc>
                <a:spcPts val="3000"/>
              </a:lnSpc>
            </a:pPr>
            <a:r>
              <a:rPr lang="en-US" altLang="zh-TW" b="1" dirty="0">
                <a:solidFill>
                  <a:srgbClr val="FF0066"/>
                </a:solidFill>
                <a:latin typeface="Segoe Print" panose="02000600000000000000" pitchFamily="2" charset="0"/>
              </a:rPr>
              <a:t>b</a:t>
            </a:r>
          </a:p>
          <a:p>
            <a:pPr>
              <a:lnSpc>
                <a:spcPts val="3000"/>
              </a:lnSpc>
            </a:pPr>
            <a:r>
              <a:rPr lang="en-US" altLang="zh-TW" b="1" dirty="0">
                <a:solidFill>
                  <a:srgbClr val="FF0066"/>
                </a:solidFill>
                <a:latin typeface="Segoe Print" panose="02000600000000000000" pitchFamily="2" charset="0"/>
              </a:rPr>
              <a:t>a</a:t>
            </a:r>
          </a:p>
          <a:p>
            <a:pPr>
              <a:lnSpc>
                <a:spcPts val="3000"/>
              </a:lnSpc>
            </a:pPr>
            <a:r>
              <a:rPr lang="en-US" altLang="zh-TW" b="1" dirty="0">
                <a:solidFill>
                  <a:srgbClr val="FF0066"/>
                </a:solidFill>
                <a:latin typeface="Segoe Print" panose="02000600000000000000" pitchFamily="2" charset="0"/>
              </a:rPr>
              <a:t>c</a:t>
            </a:r>
          </a:p>
          <a:p>
            <a:pPr>
              <a:lnSpc>
                <a:spcPts val="3000"/>
              </a:lnSpc>
            </a:pPr>
            <a:r>
              <a:rPr lang="en-US" altLang="zh-TW" b="1" dirty="0">
                <a:solidFill>
                  <a:srgbClr val="FF0066"/>
                </a:solidFill>
                <a:latin typeface="Segoe Print" panose="02000600000000000000" pitchFamily="2" charset="0"/>
              </a:rPr>
              <a:t>d</a:t>
            </a:r>
            <a:endParaRPr lang="zh-TW" altLang="en-US" b="1" dirty="0">
              <a:solidFill>
                <a:srgbClr val="FF0066"/>
              </a:solidFill>
              <a:latin typeface="Segoe Print" panose="02000600000000000000" pitchFamily="2" charset="0"/>
            </a:endParaRPr>
          </a:p>
        </p:txBody>
      </p:sp>
      <p:sp>
        <p:nvSpPr>
          <p:cNvPr id="8" name="矩形 7">
            <a:extLst>
              <a:ext uri="{FF2B5EF4-FFF2-40B4-BE49-F238E27FC236}">
                <a16:creationId xmlns:a16="http://schemas.microsoft.com/office/drawing/2014/main" id="{6023CFAB-10A2-4422-9FD7-5EFF03867AE2}"/>
              </a:ext>
            </a:extLst>
          </p:cNvPr>
          <p:cNvSpPr/>
          <p:nvPr/>
        </p:nvSpPr>
        <p:spPr>
          <a:xfrm>
            <a:off x="304909" y="3829593"/>
            <a:ext cx="8489135" cy="400110"/>
          </a:xfrm>
          <a:prstGeom prst="rect">
            <a:avLst/>
          </a:prstGeom>
        </p:spPr>
        <p:txBody>
          <a:bodyPr wrap="square">
            <a:spAutoFit/>
          </a:bodyPr>
          <a:lstStyle/>
          <a:p>
            <a:pPr marL="361950" indent="-361950"/>
            <a:r>
              <a:rPr lang="en-US" altLang="zh-TW" sz="2000" b="1" dirty="0">
                <a:solidFill>
                  <a:srgbClr val="E60000"/>
                </a:solidFill>
                <a:latin typeface="Calibri" panose="020F0502020204030204" pitchFamily="34" charset="0"/>
                <a:cs typeface="Calibri" panose="020F0502020204030204" pitchFamily="34" charset="0"/>
              </a:rPr>
              <a:t>8 </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rPr>
              <a:t>With your partner, act out similar conversations for two of these situations.</a:t>
            </a:r>
            <a:endParaRPr lang="zh-TW" altLang="en-US" sz="2000" dirty="0">
              <a:latin typeface="Calibri" panose="020F0502020204030204" pitchFamily="34" charset="0"/>
            </a:endParaRPr>
          </a:p>
        </p:txBody>
      </p:sp>
      <p:pic>
        <p:nvPicPr>
          <p:cNvPr id="12" name="圖片 11">
            <a:extLst>
              <a:ext uri="{FF2B5EF4-FFF2-40B4-BE49-F238E27FC236}">
                <a16:creationId xmlns:a16="http://schemas.microsoft.com/office/drawing/2014/main" id="{7BE02D9E-84E7-44D4-A317-C244DE9BB1C5}"/>
              </a:ext>
            </a:extLst>
          </p:cNvPr>
          <p:cNvPicPr>
            <a:picLocks noChangeAspect="1"/>
          </p:cNvPicPr>
          <p:nvPr/>
        </p:nvPicPr>
        <p:blipFill>
          <a:blip r:embed="rId2" cstate="print"/>
          <a:stretch>
            <a:fillRect/>
          </a:stretch>
        </p:blipFill>
        <p:spPr>
          <a:xfrm>
            <a:off x="7974832" y="4238236"/>
            <a:ext cx="770001" cy="252000"/>
          </a:xfrm>
          <a:prstGeom prst="rect">
            <a:avLst/>
          </a:prstGeom>
        </p:spPr>
      </p:pic>
      <p:pic>
        <p:nvPicPr>
          <p:cNvPr id="13" name="Picture 2">
            <a:extLst>
              <a:ext uri="{FF2B5EF4-FFF2-40B4-BE49-F238E27FC236}">
                <a16:creationId xmlns:a16="http://schemas.microsoft.com/office/drawing/2014/main" id="{81D204D4-D8AB-4B49-97DB-A846AB9207E9}"/>
              </a:ext>
            </a:extLst>
          </p:cNvPr>
          <p:cNvPicPr>
            <a:picLocks noChangeAspect="1" noChangeArrowheads="1"/>
          </p:cNvPicPr>
          <p:nvPr/>
        </p:nvPicPr>
        <p:blipFill>
          <a:blip r:embed="rId3" cstate="print"/>
          <a:srcRect/>
          <a:stretch>
            <a:fillRect/>
          </a:stretch>
        </p:blipFill>
        <p:spPr bwMode="auto">
          <a:xfrm>
            <a:off x="776355" y="4308646"/>
            <a:ext cx="2858385" cy="1155517"/>
          </a:xfrm>
          <a:prstGeom prst="rect">
            <a:avLst/>
          </a:prstGeom>
          <a:noFill/>
          <a:ln w="9525">
            <a:noFill/>
            <a:miter lim="800000"/>
            <a:headEnd/>
            <a:tailEnd/>
          </a:ln>
        </p:spPr>
      </p:pic>
      <p:pic>
        <p:nvPicPr>
          <p:cNvPr id="14" name="Picture 3">
            <a:extLst>
              <a:ext uri="{FF2B5EF4-FFF2-40B4-BE49-F238E27FC236}">
                <a16:creationId xmlns:a16="http://schemas.microsoft.com/office/drawing/2014/main" id="{B8FAA1D3-E49E-4E4C-9CCE-0DB624F77017}"/>
              </a:ext>
            </a:extLst>
          </p:cNvPr>
          <p:cNvPicPr>
            <a:picLocks noChangeAspect="1" noChangeArrowheads="1"/>
          </p:cNvPicPr>
          <p:nvPr/>
        </p:nvPicPr>
        <p:blipFill>
          <a:blip r:embed="rId4" cstate="print"/>
          <a:srcRect/>
          <a:stretch>
            <a:fillRect/>
          </a:stretch>
        </p:blipFill>
        <p:spPr bwMode="auto">
          <a:xfrm>
            <a:off x="1739521" y="5669316"/>
            <a:ext cx="5710677" cy="683042"/>
          </a:xfrm>
          <a:prstGeom prst="rect">
            <a:avLst/>
          </a:prstGeom>
          <a:noFill/>
          <a:ln w="9525">
            <a:noFill/>
            <a:miter lim="800000"/>
            <a:headEnd/>
            <a:tailEnd/>
          </a:ln>
        </p:spPr>
      </p:pic>
    </p:spTree>
    <p:extLst>
      <p:ext uri="{BB962C8B-B14F-4D97-AF65-F5344CB8AC3E}">
        <p14:creationId xmlns:p14="http://schemas.microsoft.com/office/powerpoint/2010/main" val="7801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wipe(left)">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wipe(left)">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wipe(left)">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5F7"/>
        </a:solidFill>
        <a:effectLst/>
      </p:bgPr>
    </p:bg>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69F52AE0-B846-4ACC-BC65-A2A6E1D42AC2}"/>
              </a:ext>
            </a:extLst>
          </p:cNvPr>
          <p:cNvSpPr txBox="1"/>
          <p:nvPr/>
        </p:nvSpPr>
        <p:spPr>
          <a:xfrm>
            <a:off x="7761514" y="6545020"/>
            <a:ext cx="132453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p. 155</a:t>
            </a:r>
            <a:endParaRPr lang="zh-TW" altLang="en-US" sz="1200" b="1" dirty="0">
              <a:solidFill>
                <a:schemeClr val="tx1">
                  <a:lumMod val="50000"/>
                  <a:lumOff val="50000"/>
                </a:schemeClr>
              </a:solidFill>
              <a:latin typeface="Calibri" panose="020F0502020204030204" pitchFamily="34" charset="0"/>
            </a:endParaRPr>
          </a:p>
        </p:txBody>
      </p:sp>
      <p:sp>
        <p:nvSpPr>
          <p:cNvPr id="4" name="箭號: 迴轉箭號 3">
            <a:hlinkClick r:id="" action="ppaction://hlinkshowjump?jump=lastslideviewed"/>
            <a:extLst>
              <a:ext uri="{FF2B5EF4-FFF2-40B4-BE49-F238E27FC236}">
                <a16:creationId xmlns:a16="http://schemas.microsoft.com/office/drawing/2014/main" id="{625865DF-06ED-4129-B637-F5F87B879D89}"/>
              </a:ext>
            </a:extLst>
          </p:cNvPr>
          <p:cNvSpPr/>
          <p:nvPr/>
        </p:nvSpPr>
        <p:spPr>
          <a:xfrm flipV="1">
            <a:off x="8464880" y="158127"/>
            <a:ext cx="432000" cy="576000"/>
          </a:xfrm>
          <a:prstGeom prst="uturnArrow">
            <a:avLst>
              <a:gd name="adj1" fmla="val 22346"/>
              <a:gd name="adj2" fmla="val 23673"/>
              <a:gd name="adj3" fmla="val 25000"/>
              <a:gd name="adj4" fmla="val 43750"/>
              <a:gd name="adj5" fmla="val 75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a:extLst>
              <a:ext uri="{FF2B5EF4-FFF2-40B4-BE49-F238E27FC236}">
                <a16:creationId xmlns:a16="http://schemas.microsoft.com/office/drawing/2014/main" id="{5A0439D6-3F74-412D-B211-E2889B1CF952}"/>
              </a:ext>
            </a:extLst>
          </p:cNvPr>
          <p:cNvSpPr/>
          <p:nvPr/>
        </p:nvSpPr>
        <p:spPr>
          <a:xfrm>
            <a:off x="342832" y="96101"/>
            <a:ext cx="6593995"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Communication activities</a:t>
            </a:r>
          </a:p>
        </p:txBody>
      </p:sp>
      <p:sp>
        <p:nvSpPr>
          <p:cNvPr id="2" name="矩形 1">
            <a:extLst>
              <a:ext uri="{FF2B5EF4-FFF2-40B4-BE49-F238E27FC236}">
                <a16:creationId xmlns:a16="http://schemas.microsoft.com/office/drawing/2014/main" id="{1D37B7FE-0CBE-4C17-9115-B877852A01BC}"/>
              </a:ext>
            </a:extLst>
          </p:cNvPr>
          <p:cNvSpPr/>
          <p:nvPr/>
        </p:nvSpPr>
        <p:spPr>
          <a:xfrm>
            <a:off x="354121" y="679664"/>
            <a:ext cx="4217879" cy="400110"/>
          </a:xfrm>
          <a:prstGeom prst="rect">
            <a:avLst/>
          </a:prstGeom>
        </p:spPr>
        <p:txBody>
          <a:bodyPr wrap="square">
            <a:spAutoFit/>
          </a:bodyPr>
          <a:lstStyle/>
          <a:p>
            <a:pPr>
              <a:spcBef>
                <a:spcPts val="600"/>
              </a:spcBef>
            </a:pPr>
            <a:r>
              <a:rPr lang="fr-FR" altLang="zh-TW" sz="2000" b="1" dirty="0">
                <a:solidFill>
                  <a:srgbClr val="E60000"/>
                </a:solidFill>
                <a:latin typeface="Calibri" panose="020F0502020204030204" pitchFamily="34" charset="0"/>
              </a:rPr>
              <a:t>Unit 4d  Exercise 8, page 52</a:t>
            </a:r>
            <a:endParaRPr lang="zh-TW" altLang="en-US" sz="2000" dirty="0">
              <a:latin typeface="Calibri" panose="020F0502020204030204" pitchFamily="34" charset="0"/>
            </a:endParaRPr>
          </a:p>
        </p:txBody>
      </p:sp>
      <p:sp>
        <p:nvSpPr>
          <p:cNvPr id="5" name="矩形 4">
            <a:extLst>
              <a:ext uri="{FF2B5EF4-FFF2-40B4-BE49-F238E27FC236}">
                <a16:creationId xmlns:a16="http://schemas.microsoft.com/office/drawing/2014/main" id="{C3F49778-81B0-4A11-AE8D-242FD97EEECE}"/>
              </a:ext>
            </a:extLst>
          </p:cNvPr>
          <p:cNvSpPr/>
          <p:nvPr/>
        </p:nvSpPr>
        <p:spPr>
          <a:xfrm>
            <a:off x="354120" y="1099708"/>
            <a:ext cx="8542760" cy="1528624"/>
          </a:xfrm>
          <a:prstGeom prst="rect">
            <a:avLst/>
          </a:prstGeom>
        </p:spPr>
        <p:txBody>
          <a:bodyPr wrap="square">
            <a:spAutoFit/>
          </a:bodyPr>
          <a:lstStyle/>
          <a:p>
            <a:pPr>
              <a:spcBef>
                <a:spcPts val="200"/>
              </a:spcBef>
            </a:pPr>
            <a:r>
              <a:rPr lang="en-US" altLang="zh-TW" dirty="0">
                <a:latin typeface="Calibri" panose="020F0502020204030204" pitchFamily="34" charset="0"/>
              </a:rPr>
              <a:t>Student A: Choose a number (1–12). You are going to make this request.</a:t>
            </a:r>
          </a:p>
          <a:p>
            <a:pPr>
              <a:spcBef>
                <a:spcPts val="200"/>
              </a:spcBef>
            </a:pPr>
            <a:r>
              <a:rPr lang="en-US" altLang="zh-TW" dirty="0">
                <a:latin typeface="Calibri" panose="020F0502020204030204" pitchFamily="34" charset="0"/>
              </a:rPr>
              <a:t>Student B: Look at your partner’s number. Choose an appropriate situation (a– d) for this request. You are going to respond to the request.</a:t>
            </a:r>
          </a:p>
          <a:p>
            <a:pPr>
              <a:spcBef>
                <a:spcPts val="200"/>
              </a:spcBef>
            </a:pPr>
            <a:r>
              <a:rPr lang="en-US" altLang="zh-TW" dirty="0">
                <a:latin typeface="Calibri" panose="020F0502020204030204" pitchFamily="34" charset="0"/>
              </a:rPr>
              <a:t>Act out a conversation in this situation. Use the expressions on page 52 to help you. Take turns to make requests and respond.</a:t>
            </a:r>
            <a:endParaRPr lang="zh-TW" altLang="en-US" dirty="0">
              <a:latin typeface="Calibri" panose="020F0502020204030204" pitchFamily="34" charset="0"/>
            </a:endParaRPr>
          </a:p>
        </p:txBody>
      </p:sp>
      <p:sp>
        <p:nvSpPr>
          <p:cNvPr id="7" name="矩形 6">
            <a:extLst>
              <a:ext uri="{FF2B5EF4-FFF2-40B4-BE49-F238E27FC236}">
                <a16:creationId xmlns:a16="http://schemas.microsoft.com/office/drawing/2014/main" id="{EED7F103-1E4D-4BCD-B07D-3A1655F7B33B}"/>
              </a:ext>
            </a:extLst>
          </p:cNvPr>
          <p:cNvSpPr/>
          <p:nvPr/>
        </p:nvSpPr>
        <p:spPr>
          <a:xfrm>
            <a:off x="358986" y="3065888"/>
            <a:ext cx="5301585" cy="3170099"/>
          </a:xfrm>
          <a:prstGeom prst="rect">
            <a:avLst/>
          </a:prstGeom>
        </p:spPr>
        <p:txBody>
          <a:bodyPr wrap="square">
            <a:spAutoFit/>
          </a:bodyPr>
          <a:lstStyle/>
          <a:p>
            <a:pPr marL="360363" indent="-360363">
              <a:lnSpc>
                <a:spcPts val="2000"/>
              </a:lnSpc>
            </a:pPr>
            <a:r>
              <a:rPr lang="en-US" altLang="zh-TW" dirty="0">
                <a:latin typeface="Calibri" panose="020F0502020204030204" pitchFamily="34" charset="0"/>
              </a:rPr>
              <a:t>1 	You want to sit down.</a:t>
            </a:r>
          </a:p>
          <a:p>
            <a:pPr marL="360363" indent="-360363">
              <a:lnSpc>
                <a:spcPts val="2000"/>
              </a:lnSpc>
            </a:pPr>
            <a:r>
              <a:rPr lang="en-US" altLang="zh-TW" dirty="0">
                <a:latin typeface="Calibri" panose="020F0502020204030204" pitchFamily="34" charset="0"/>
              </a:rPr>
              <a:t>2 	The phone number on a letter isn’t clear.</a:t>
            </a:r>
          </a:p>
          <a:p>
            <a:pPr marL="360363" indent="-360363">
              <a:lnSpc>
                <a:spcPts val="2000"/>
              </a:lnSpc>
            </a:pPr>
            <a:r>
              <a:rPr lang="en-US" altLang="zh-TW" dirty="0">
                <a:latin typeface="Calibri" panose="020F0502020204030204" pitchFamily="34" charset="0"/>
              </a:rPr>
              <a:t>3 	You don’t know where the company buildings are.</a:t>
            </a:r>
          </a:p>
          <a:p>
            <a:pPr marL="360363" indent="-360363">
              <a:lnSpc>
                <a:spcPts val="2000"/>
              </a:lnSpc>
            </a:pPr>
            <a:r>
              <a:rPr lang="en-US" altLang="zh-TW" dirty="0">
                <a:latin typeface="Calibri" panose="020F0502020204030204" pitchFamily="34" charset="0"/>
              </a:rPr>
              <a:t>4 	You want an application form sent in the post.</a:t>
            </a:r>
          </a:p>
          <a:p>
            <a:pPr marL="360363" indent="-360363">
              <a:lnSpc>
                <a:spcPts val="2000"/>
              </a:lnSpc>
            </a:pPr>
            <a:r>
              <a:rPr lang="en-US" altLang="zh-TW" dirty="0">
                <a:latin typeface="Calibri" panose="020F0502020204030204" pitchFamily="34" charset="0"/>
              </a:rPr>
              <a:t>5 	You haven’t got a pen.</a:t>
            </a:r>
          </a:p>
          <a:p>
            <a:pPr marL="360363" indent="-360363">
              <a:lnSpc>
                <a:spcPts val="2000"/>
              </a:lnSpc>
            </a:pPr>
            <a:r>
              <a:rPr lang="en-US" altLang="zh-TW" dirty="0">
                <a:latin typeface="Calibri" panose="020F0502020204030204" pitchFamily="34" charset="0"/>
              </a:rPr>
              <a:t>6 	You need a taxi.</a:t>
            </a:r>
          </a:p>
          <a:p>
            <a:pPr marL="360363" indent="-360363">
              <a:lnSpc>
                <a:spcPts val="2000"/>
              </a:lnSpc>
            </a:pPr>
            <a:r>
              <a:rPr lang="en-US" altLang="zh-TW" dirty="0">
                <a:latin typeface="Calibri" panose="020F0502020204030204" pitchFamily="34" charset="0"/>
              </a:rPr>
              <a:t>7 	You need to know the time.</a:t>
            </a:r>
          </a:p>
          <a:p>
            <a:pPr marL="360363" indent="-360363">
              <a:lnSpc>
                <a:spcPts val="2000"/>
              </a:lnSpc>
            </a:pPr>
            <a:r>
              <a:rPr lang="en-US" altLang="zh-TW" dirty="0">
                <a:latin typeface="Calibri" panose="020F0502020204030204" pitchFamily="34" charset="0"/>
              </a:rPr>
              <a:t>8 	You want help with an application form.</a:t>
            </a:r>
          </a:p>
          <a:p>
            <a:pPr marL="360363" indent="-360363">
              <a:lnSpc>
                <a:spcPts val="2000"/>
              </a:lnSpc>
            </a:pPr>
            <a:r>
              <a:rPr lang="en-US" altLang="zh-TW" dirty="0">
                <a:latin typeface="Calibri" panose="020F0502020204030204" pitchFamily="34" charset="0"/>
              </a:rPr>
              <a:t>9 	You need a lift somewhere.</a:t>
            </a:r>
          </a:p>
          <a:p>
            <a:pPr marL="360363" indent="-360363">
              <a:lnSpc>
                <a:spcPts val="2000"/>
              </a:lnSpc>
            </a:pPr>
            <a:r>
              <a:rPr lang="en-US" altLang="zh-TW" dirty="0">
                <a:latin typeface="Calibri" panose="020F0502020204030204" pitchFamily="34" charset="0"/>
              </a:rPr>
              <a:t>10	You want to leave your coat somewhere.</a:t>
            </a:r>
          </a:p>
          <a:p>
            <a:pPr marL="360363" indent="-360363">
              <a:lnSpc>
                <a:spcPts val="2000"/>
              </a:lnSpc>
            </a:pPr>
            <a:r>
              <a:rPr lang="en-US" altLang="zh-TW" dirty="0">
                <a:latin typeface="Calibri" panose="020F0502020204030204" pitchFamily="34" charset="0"/>
              </a:rPr>
              <a:t>11 	You want to wash your hands.</a:t>
            </a:r>
          </a:p>
          <a:p>
            <a:pPr marL="360363" indent="-360363">
              <a:lnSpc>
                <a:spcPts val="2000"/>
              </a:lnSpc>
            </a:pPr>
            <a:r>
              <a:rPr lang="en-US" altLang="zh-TW" dirty="0">
                <a:latin typeface="Calibri" panose="020F0502020204030204" pitchFamily="34" charset="0"/>
              </a:rPr>
              <a:t>12 	You want to use the phone.</a:t>
            </a:r>
            <a:endParaRPr lang="zh-TW" altLang="en-US" dirty="0">
              <a:latin typeface="Calibri" panose="020F0502020204030204" pitchFamily="34" charset="0"/>
            </a:endParaRPr>
          </a:p>
        </p:txBody>
      </p:sp>
      <p:sp>
        <p:nvSpPr>
          <p:cNvPr id="8" name="矩形 7">
            <a:extLst>
              <a:ext uri="{FF2B5EF4-FFF2-40B4-BE49-F238E27FC236}">
                <a16:creationId xmlns:a16="http://schemas.microsoft.com/office/drawing/2014/main" id="{7DD49E4C-9776-4E24-A496-AF254B13413A}"/>
              </a:ext>
            </a:extLst>
          </p:cNvPr>
          <p:cNvSpPr/>
          <p:nvPr/>
        </p:nvSpPr>
        <p:spPr>
          <a:xfrm>
            <a:off x="364396" y="2660047"/>
            <a:ext cx="1409976" cy="400110"/>
          </a:xfrm>
          <a:prstGeom prst="rect">
            <a:avLst/>
          </a:prstGeom>
        </p:spPr>
        <p:txBody>
          <a:bodyPr wrap="square">
            <a:spAutoFit/>
          </a:bodyPr>
          <a:lstStyle/>
          <a:p>
            <a:r>
              <a:rPr lang="en-US" altLang="zh-TW" sz="2000" b="1" dirty="0">
                <a:latin typeface="Calibri" panose="020F0502020204030204" pitchFamily="34" charset="0"/>
              </a:rPr>
              <a:t>Request</a:t>
            </a:r>
            <a:endParaRPr lang="zh-TW" altLang="en-US" sz="2000" b="1" dirty="0">
              <a:latin typeface="Calibri" panose="020F0502020204030204" pitchFamily="34" charset="0"/>
            </a:endParaRPr>
          </a:p>
        </p:txBody>
      </p:sp>
      <p:sp>
        <p:nvSpPr>
          <p:cNvPr id="9" name="矩形 8">
            <a:extLst>
              <a:ext uri="{FF2B5EF4-FFF2-40B4-BE49-F238E27FC236}">
                <a16:creationId xmlns:a16="http://schemas.microsoft.com/office/drawing/2014/main" id="{1F7470A0-87D2-4ABE-A54A-29857153D264}"/>
              </a:ext>
            </a:extLst>
          </p:cNvPr>
          <p:cNvSpPr/>
          <p:nvPr/>
        </p:nvSpPr>
        <p:spPr>
          <a:xfrm>
            <a:off x="5857426" y="2652228"/>
            <a:ext cx="1145698" cy="400110"/>
          </a:xfrm>
          <a:prstGeom prst="rect">
            <a:avLst/>
          </a:prstGeom>
        </p:spPr>
        <p:txBody>
          <a:bodyPr wrap="none">
            <a:spAutoFit/>
          </a:bodyPr>
          <a:lstStyle/>
          <a:p>
            <a:r>
              <a:rPr lang="en-US" altLang="zh-TW" sz="2000" b="1" dirty="0">
                <a:latin typeface="Calibri" panose="020F0502020204030204" pitchFamily="34" charset="0"/>
              </a:rPr>
              <a:t>Situation</a:t>
            </a:r>
            <a:endParaRPr lang="zh-TW" altLang="en-US" sz="2000" b="1" dirty="0">
              <a:latin typeface="Calibri" panose="020F0502020204030204" pitchFamily="34" charset="0"/>
            </a:endParaRPr>
          </a:p>
        </p:txBody>
      </p:sp>
      <p:sp>
        <p:nvSpPr>
          <p:cNvPr id="10" name="矩形 9">
            <a:extLst>
              <a:ext uri="{FF2B5EF4-FFF2-40B4-BE49-F238E27FC236}">
                <a16:creationId xmlns:a16="http://schemas.microsoft.com/office/drawing/2014/main" id="{443FA5CD-3AA3-4168-90C2-46C623944CC6}"/>
              </a:ext>
            </a:extLst>
          </p:cNvPr>
          <p:cNvSpPr/>
          <p:nvPr/>
        </p:nvSpPr>
        <p:spPr>
          <a:xfrm>
            <a:off x="5857584" y="3066213"/>
            <a:ext cx="3039296" cy="1477328"/>
          </a:xfrm>
          <a:prstGeom prst="rect">
            <a:avLst/>
          </a:prstGeom>
        </p:spPr>
        <p:txBody>
          <a:bodyPr wrap="square">
            <a:spAutoFit/>
          </a:bodyPr>
          <a:lstStyle/>
          <a:p>
            <a:pPr marL="363538" indent="-363538"/>
            <a:r>
              <a:rPr lang="en-US" altLang="zh-TW" dirty="0">
                <a:latin typeface="Calibri" panose="020F0502020204030204" pitchFamily="34" charset="0"/>
              </a:rPr>
              <a:t>a 	You’re with a friend.</a:t>
            </a:r>
          </a:p>
          <a:p>
            <a:pPr marL="363538" indent="-363538"/>
            <a:r>
              <a:rPr lang="en-US" altLang="zh-TW" dirty="0">
                <a:latin typeface="Calibri" panose="020F0502020204030204" pitchFamily="34" charset="0"/>
              </a:rPr>
              <a:t>b 	You’re in the reception area of a company.</a:t>
            </a:r>
          </a:p>
          <a:p>
            <a:pPr marL="363538" indent="-363538"/>
            <a:r>
              <a:rPr lang="en-US" altLang="zh-TW" dirty="0">
                <a:latin typeface="Calibri" panose="020F0502020204030204" pitchFamily="34" charset="0"/>
              </a:rPr>
              <a:t>c 	You’re in an interview.</a:t>
            </a:r>
          </a:p>
          <a:p>
            <a:pPr marL="363538" indent="-363538"/>
            <a:r>
              <a:rPr lang="en-US" altLang="zh-TW" dirty="0">
                <a:latin typeface="Calibri" panose="020F0502020204030204" pitchFamily="34" charset="0"/>
              </a:rPr>
              <a:t>d 	You’re on the phone.</a:t>
            </a:r>
            <a:endParaRPr lang="zh-TW" altLang="en-US" dirty="0">
              <a:latin typeface="Calibri" panose="020F0502020204030204" pitchFamily="34" charset="0"/>
            </a:endParaRPr>
          </a:p>
        </p:txBody>
      </p:sp>
    </p:spTree>
    <p:extLst>
      <p:ext uri="{BB962C8B-B14F-4D97-AF65-F5344CB8AC3E}">
        <p14:creationId xmlns:p14="http://schemas.microsoft.com/office/powerpoint/2010/main" val="47174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字方塊 26">
            <a:extLst>
              <a:ext uri="{FF2B5EF4-FFF2-40B4-BE49-F238E27FC236}">
                <a16:creationId xmlns:a16="http://schemas.microsoft.com/office/drawing/2014/main" id="{43168508-25B8-4361-B021-7F473928401B}"/>
              </a:ext>
            </a:extLst>
          </p:cNvPr>
          <p:cNvSpPr txBox="1"/>
          <p:nvPr/>
        </p:nvSpPr>
        <p:spPr>
          <a:xfrm>
            <a:off x="8061434" y="6545020"/>
            <a:ext cx="1024615" cy="276999"/>
          </a:xfrm>
          <a:prstGeom prst="rect">
            <a:avLst/>
          </a:prstGeom>
          <a:noFill/>
        </p:spPr>
        <p:txBody>
          <a:bodyPr wrap="square" rtlCol="0">
            <a:spAutoFit/>
          </a:bodyPr>
          <a:lstStyle/>
          <a:p>
            <a:pPr algn="r"/>
            <a:r>
              <a:rPr lang="en-US" altLang="zh-TW" sz="1200" b="1" dirty="0">
                <a:solidFill>
                  <a:schemeClr val="tx1">
                    <a:lumMod val="50000"/>
                    <a:lumOff val="50000"/>
                  </a:schemeClr>
                </a:solidFill>
                <a:latin typeface="Calibri" panose="020F0502020204030204" pitchFamily="34" charset="0"/>
              </a:rPr>
              <a:t>4a-p. 46</a:t>
            </a:r>
            <a:endParaRPr lang="zh-TW" altLang="en-US" sz="1200" b="1" dirty="0">
              <a:solidFill>
                <a:schemeClr val="tx1">
                  <a:lumMod val="50000"/>
                  <a:lumOff val="50000"/>
                </a:schemeClr>
              </a:solidFill>
              <a:latin typeface="Calibri" panose="020F0502020204030204" pitchFamily="34" charset="0"/>
            </a:endParaRPr>
          </a:p>
        </p:txBody>
      </p:sp>
      <p:sp>
        <p:nvSpPr>
          <p:cNvPr id="26" name="矩形 25">
            <a:extLst>
              <a:ext uri="{FF2B5EF4-FFF2-40B4-BE49-F238E27FC236}">
                <a16:creationId xmlns:a16="http://schemas.microsoft.com/office/drawing/2014/main" id="{ADDF4148-9731-4ADF-956C-895FEBB48DB0}"/>
              </a:ext>
            </a:extLst>
          </p:cNvPr>
          <p:cNvSpPr/>
          <p:nvPr/>
        </p:nvSpPr>
        <p:spPr>
          <a:xfrm>
            <a:off x="304909" y="918770"/>
            <a:ext cx="8489133" cy="707886"/>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4	</a:t>
            </a:r>
            <a:r>
              <a:rPr lang="en-US" altLang="zh-TW" sz="2000" dirty="0">
                <a:latin typeface="Calibri" panose="020F0502020204030204" pitchFamily="34" charset="0"/>
                <a:cs typeface="Calibri" panose="020F0502020204030204" pitchFamily="34" charset="0"/>
              </a:rPr>
              <a:t>Work in pairs. Look at the jobs. Is your job, or a job you’d like to do, here? Do you think a robot could do these jobs? Why? / Why not?</a:t>
            </a:r>
            <a:endParaRPr lang="zh-TW" altLang="en-US" sz="20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FB94B465-057C-4219-9AFF-F0EDA28A408D}"/>
              </a:ext>
            </a:extLst>
          </p:cNvPr>
          <p:cNvSpPr/>
          <p:nvPr/>
        </p:nvSpPr>
        <p:spPr>
          <a:xfrm>
            <a:off x="327485" y="250719"/>
            <a:ext cx="8488800" cy="584775"/>
          </a:xfrm>
          <a:prstGeom prst="rect">
            <a:avLst/>
          </a:prstGeom>
        </p:spPr>
        <p:txBody>
          <a:bodyPr wrap="square">
            <a:spAutoFit/>
          </a:bodyPr>
          <a:lstStyle/>
          <a:p>
            <a:r>
              <a:rPr lang="en-US" altLang="zh-TW" sz="3200" b="1" dirty="0">
                <a:solidFill>
                  <a:srgbClr val="E60000"/>
                </a:solidFill>
                <a:latin typeface="Calibri" panose="020F0502020204030204" pitchFamily="34" charset="0"/>
              </a:rPr>
              <a:t>Reading</a:t>
            </a:r>
            <a:endParaRPr lang="zh-TW" altLang="en-US" sz="3200" b="1" dirty="0">
              <a:solidFill>
                <a:srgbClr val="E60000"/>
              </a:solidFill>
              <a:latin typeface="Calibri" panose="020F0502020204030204" pitchFamily="34" charset="0"/>
            </a:endParaRPr>
          </a:p>
        </p:txBody>
      </p:sp>
      <p:sp>
        <p:nvSpPr>
          <p:cNvPr id="19" name="矩形 18">
            <a:extLst>
              <a:ext uri="{FF2B5EF4-FFF2-40B4-BE49-F238E27FC236}">
                <a16:creationId xmlns:a16="http://schemas.microsoft.com/office/drawing/2014/main" id="{B0E53A24-4A98-4A3F-9F5F-D49E231CBECC}"/>
              </a:ext>
            </a:extLst>
          </p:cNvPr>
          <p:cNvSpPr/>
          <p:nvPr/>
        </p:nvSpPr>
        <p:spPr>
          <a:xfrm>
            <a:off x="687365" y="3537809"/>
            <a:ext cx="7642028" cy="2492990"/>
          </a:xfrm>
          <a:prstGeom prst="rect">
            <a:avLst/>
          </a:prstGeom>
        </p:spPr>
        <p:txBody>
          <a:bodyPr wrap="square">
            <a:spAutoFit/>
          </a:bodyPr>
          <a:lstStyle/>
          <a:p>
            <a:pPr>
              <a:spcBef>
                <a:spcPts val="600"/>
              </a:spcBef>
            </a:pPr>
            <a:r>
              <a:rPr lang="en-US" altLang="zh-TW" b="1" dirty="0">
                <a:solidFill>
                  <a:srgbClr val="FF0066"/>
                </a:solidFill>
                <a:latin typeface="Segoe Print" panose="02000600000000000000" pitchFamily="2" charset="0"/>
              </a:rPr>
              <a:t>electrician: possibly – ‘Electricians (65 per cent)’ probability</a:t>
            </a:r>
          </a:p>
          <a:p>
            <a:pPr>
              <a:spcBef>
                <a:spcPts val="600"/>
              </a:spcBef>
            </a:pPr>
            <a:r>
              <a:rPr lang="en-US" altLang="zh-TW" b="1" dirty="0">
                <a:solidFill>
                  <a:srgbClr val="FF0066"/>
                </a:solidFill>
                <a:latin typeface="Segoe Print" panose="02000600000000000000" pitchFamily="2" charset="0"/>
              </a:rPr>
              <a:t>engineer: no</a:t>
            </a:r>
          </a:p>
          <a:p>
            <a:pPr>
              <a:spcBef>
                <a:spcPts val="600"/>
              </a:spcBef>
            </a:pPr>
            <a:r>
              <a:rPr lang="en-US" altLang="zh-TW" b="1" dirty="0">
                <a:solidFill>
                  <a:srgbClr val="FF0066"/>
                </a:solidFill>
                <a:latin typeface="Segoe Print" panose="02000600000000000000" pitchFamily="2" charset="0"/>
              </a:rPr>
              <a:t>nurse: no</a:t>
            </a:r>
          </a:p>
          <a:p>
            <a:pPr>
              <a:spcBef>
                <a:spcPts val="600"/>
              </a:spcBef>
            </a:pPr>
            <a:r>
              <a:rPr lang="en-US" altLang="zh-TW" b="1" dirty="0">
                <a:solidFill>
                  <a:srgbClr val="FF0066"/>
                </a:solidFill>
                <a:latin typeface="Segoe Print" panose="02000600000000000000" pitchFamily="2" charset="0"/>
              </a:rPr>
              <a:t>office worker: yes</a:t>
            </a:r>
          </a:p>
          <a:p>
            <a:pPr>
              <a:spcBef>
                <a:spcPts val="600"/>
              </a:spcBef>
            </a:pPr>
            <a:r>
              <a:rPr lang="en-US" altLang="zh-TW" b="1" dirty="0">
                <a:solidFill>
                  <a:srgbClr val="FF0066"/>
                </a:solidFill>
                <a:latin typeface="Segoe Print" panose="02000600000000000000" pitchFamily="2" charset="0"/>
              </a:rPr>
              <a:t>taxi driver: possibly – ‘taxi drivers (57 per cent)’ probability</a:t>
            </a:r>
          </a:p>
          <a:p>
            <a:pPr>
              <a:spcBef>
                <a:spcPts val="600"/>
              </a:spcBef>
            </a:pPr>
            <a:r>
              <a:rPr lang="en-US" altLang="zh-TW" b="1" dirty="0">
                <a:solidFill>
                  <a:srgbClr val="FF0066"/>
                </a:solidFill>
                <a:latin typeface="Segoe Print" panose="02000600000000000000" pitchFamily="2" charset="0"/>
              </a:rPr>
              <a:t>teacher: no</a:t>
            </a:r>
          </a:p>
          <a:p>
            <a:pPr>
              <a:spcBef>
                <a:spcPts val="600"/>
              </a:spcBef>
            </a:pPr>
            <a:r>
              <a:rPr lang="en-US" altLang="zh-TW" b="1" dirty="0">
                <a:solidFill>
                  <a:srgbClr val="FF0066"/>
                </a:solidFill>
                <a:latin typeface="Segoe Print" panose="02000600000000000000" pitchFamily="2" charset="0"/>
              </a:rPr>
              <a:t>telephone salesperson: yes</a:t>
            </a:r>
          </a:p>
        </p:txBody>
      </p:sp>
      <p:pic>
        <p:nvPicPr>
          <p:cNvPr id="2050" name="Picture 2"/>
          <p:cNvPicPr>
            <a:picLocks noChangeAspect="1" noChangeArrowheads="1"/>
          </p:cNvPicPr>
          <p:nvPr/>
        </p:nvPicPr>
        <p:blipFill>
          <a:blip r:embed="rId2" cstate="print"/>
          <a:srcRect/>
          <a:stretch>
            <a:fillRect/>
          </a:stretch>
        </p:blipFill>
        <p:spPr bwMode="auto">
          <a:xfrm>
            <a:off x="772507" y="1803007"/>
            <a:ext cx="5140296" cy="626865"/>
          </a:xfrm>
          <a:prstGeom prst="rect">
            <a:avLst/>
          </a:prstGeom>
          <a:noFill/>
          <a:ln w="9525">
            <a:noFill/>
            <a:miter lim="800000"/>
            <a:headEnd/>
            <a:tailEnd/>
          </a:ln>
        </p:spPr>
      </p:pic>
      <p:sp>
        <p:nvSpPr>
          <p:cNvPr id="14" name="矩形 13">
            <a:extLst>
              <a:ext uri="{FF2B5EF4-FFF2-40B4-BE49-F238E27FC236}">
                <a16:creationId xmlns:a16="http://schemas.microsoft.com/office/drawing/2014/main" id="{EE9999ED-08F6-4D69-8466-1B80C6CC604C}"/>
              </a:ext>
            </a:extLst>
          </p:cNvPr>
          <p:cNvSpPr/>
          <p:nvPr/>
        </p:nvSpPr>
        <p:spPr>
          <a:xfrm>
            <a:off x="263813" y="3005425"/>
            <a:ext cx="8489133" cy="400110"/>
          </a:xfrm>
          <a:prstGeom prst="rect">
            <a:avLst/>
          </a:prstGeom>
        </p:spPr>
        <p:txBody>
          <a:bodyPr wrap="square">
            <a:spAutoFit/>
          </a:bodyPr>
          <a:lstStyle/>
          <a:p>
            <a:pPr marL="360363" indent="-360363"/>
            <a:r>
              <a:rPr lang="en-US" altLang="zh-TW" sz="2000" b="1" dirty="0">
                <a:solidFill>
                  <a:srgbClr val="E60000"/>
                </a:solidFill>
                <a:latin typeface="Calibri" panose="020F0502020204030204" pitchFamily="34" charset="0"/>
                <a:cs typeface="Calibri" panose="020F0502020204030204" pitchFamily="34" charset="0"/>
              </a:rPr>
              <a:t>5</a:t>
            </a:r>
            <a:r>
              <a:rPr lang="en-US" altLang="zh-TW" sz="2000" b="1"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Read the article and check your ideas from Exercise 4.</a:t>
            </a:r>
            <a:endParaRPr lang="zh-TW"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188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D05A976942914D8C47500309BAAB42" ma:contentTypeVersion="13" ma:contentTypeDescription="Create a new document." ma:contentTypeScope="" ma:versionID="76a869e2e2cb00439654ed8068af3190">
  <xsd:schema xmlns:xsd="http://www.w3.org/2001/XMLSchema" xmlns:xs="http://www.w3.org/2001/XMLSchema" xmlns:p="http://schemas.microsoft.com/office/2006/metadata/properties" xmlns:ns2="38402b1a-2a58-4779-8ffc-45f26778c642" xmlns:ns3="620fd902-6ce2-4798-8959-67067f749378" targetNamespace="http://schemas.microsoft.com/office/2006/metadata/properties" ma:root="true" ma:fieldsID="1b993a0b5119861cce5ab9b4e23ab3d6" ns2:_="" ns3:_="">
    <xsd:import namespace="38402b1a-2a58-4779-8ffc-45f26778c642"/>
    <xsd:import namespace="620fd902-6ce2-4798-8959-67067f7493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402b1a-2a58-4779-8ffc-45f26778c64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0fd902-6ce2-4798-8959-67067f74937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298EDD-85A7-42C9-A1A9-8D5C37BF574C}"/>
</file>

<file path=customXml/itemProps2.xml><?xml version="1.0" encoding="utf-8"?>
<ds:datastoreItem xmlns:ds="http://schemas.openxmlformats.org/officeDocument/2006/customXml" ds:itemID="{D7864A9E-E971-43D3-BD4A-52A395422FFF}"/>
</file>

<file path=customXml/itemProps3.xml><?xml version="1.0" encoding="utf-8"?>
<ds:datastoreItem xmlns:ds="http://schemas.openxmlformats.org/officeDocument/2006/customXml" ds:itemID="{1513B490-BD0A-4BE3-BE31-83BE78C817EE}"/>
</file>

<file path=docProps/app.xml><?xml version="1.0" encoding="utf-8"?>
<Properties xmlns="http://schemas.openxmlformats.org/officeDocument/2006/extended-properties" xmlns:vt="http://schemas.openxmlformats.org/officeDocument/2006/docPropsVTypes">
  <Template/>
  <TotalTime>2842</TotalTime>
  <Words>4268</Words>
  <Application>Microsoft Office PowerPoint</Application>
  <PresentationFormat>如螢幕大小 (4:3)</PresentationFormat>
  <Paragraphs>854</Paragraphs>
  <Slides>82</Slides>
  <Notes>0</Notes>
  <HiddenSlides>0</HiddenSlides>
  <MMClips>15</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82</vt:i4>
      </vt:variant>
    </vt:vector>
  </HeadingPairs>
  <TitlesOfParts>
    <vt:vector size="88" baseType="lpstr">
      <vt:lpstr>Arial</vt:lpstr>
      <vt:lpstr>Calibri</vt:lpstr>
      <vt:lpstr>Calibri Light</vt:lpstr>
      <vt:lpstr>Corbel</vt:lpstr>
      <vt:lpstr>Segoe Print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Karen Liang</dc:creator>
  <cp:lastModifiedBy>Liang, Karen</cp:lastModifiedBy>
  <cp:revision>215</cp:revision>
  <dcterms:created xsi:type="dcterms:W3CDTF">2018-12-06T16:59:09Z</dcterms:created>
  <dcterms:modified xsi:type="dcterms:W3CDTF">2019-03-26T11:30:47Z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0x01010066D05A976942914D8C47500309BAAB42</vt:lpwstr>
  </property>
</Properties>
</file>